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496" r:id="rId4"/>
    <p:sldId id="41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9D18E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86642" autoAdjust="0"/>
  </p:normalViewPr>
  <p:slideViewPr>
    <p:cSldViewPr snapToGrid="0">
      <p:cViewPr varScale="1">
        <p:scale>
          <a:sx n="75" d="100"/>
          <a:sy n="75" d="100"/>
        </p:scale>
        <p:origin x="94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C6A3-7C42-4479-866C-9B859DB0775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94F7-11F7-462F-BBE6-C6B05860DB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4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47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8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3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2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34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1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9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52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1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5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8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2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0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57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7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2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9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7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6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394F7-11F7-462F-BBE6-C6B05860DB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89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AE79-99E6-4F29-8B80-CBE4A415C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573398-DB23-4B23-A258-85D6E07A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ECBE1-8BDD-44BC-825E-094C3711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63313-EDFC-4336-8E45-C8A588CC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56D02-E68D-41CA-8C0A-9F8E2C78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45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C3D60-F185-4661-84B5-B4E92A7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18D78A-ED14-4B7E-B9EB-B01BB2ED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D2250-63ED-493F-94C0-AD5366B5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6A323-E299-4579-AE79-FF548F6A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ECC7-037E-4A23-B507-C5C3AE72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7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D0D223-7434-4F6A-87E5-E1BBA52B0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8ED22-F41E-42D1-8895-44813497D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F0C4A-2E95-450F-9A4C-7CA91371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71838-437A-486D-A6AC-9EC61CDC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2E0DE2-0619-4144-8636-2CBFDD6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9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3DDBC-2F03-4B28-BF08-EFBBA575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B3D87-66B8-43BD-96BB-CA5ADB23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D3B5E-13C2-4FE2-9E18-10C5E20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F8CFCE-C4D6-440E-8AA3-DB587C8F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E8224-BB25-42F8-B705-929C3AE9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5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EA597-2567-4F4D-A1FE-845A0A84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F106C-2793-4705-8CC9-2FC72F5C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B5E08-A30B-44D5-962E-623D5C05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92D4-E937-492D-AD40-AE6D224F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B9C6D-B2C7-4929-8483-D9501AB4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397F-6EFB-490E-8070-345233CF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30165-D298-4541-8261-E1D5F3168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590495-4D80-4195-9C2D-80FC7D87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34216E-B59E-4AD6-BA71-1308891C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39459-0254-45E3-8D95-70A55CD3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100DF-BD82-4FC1-AF52-12A81C98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44A86-B844-4CCF-B98E-DF667B52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1D147-E161-4F7F-97A8-AF33713D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1072E-9469-4396-9CEE-5839ED075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6C3BE9-F9C7-448B-9FA1-BE7BF984F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7D839B-E1B0-4CEA-B2B9-38D7080CA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189633-DE93-49D1-9FA2-70120A5D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164B4D-2BC5-41C9-8C05-7443CACA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BD2A27-9AFE-4BBA-B1A6-3AE19C58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98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86295-CD35-4149-A4C2-370D1A76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37CAD6-509B-4B22-A315-E28C8C97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FA812D-9107-48B4-A3F1-7A4AF8A1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D21208-98F0-419D-811B-2B91C020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1FA199-4B7E-40C4-9023-C14F73DC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AEA4FA-4023-449F-936A-51B76DC6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B702AF-7A41-4DFD-89AD-2B5F07CC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39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ECA4D-40F0-4FF7-82F5-4797A758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4A6572-4195-4909-B1ED-F7155E9E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25AB8-6E90-4D5B-94FF-607DB10E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8C13B4-76ED-4235-B367-652E4EA0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61422-A1F4-4C75-892B-73DC15D1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6D969-FD9B-41B1-8B82-D7CF41A0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9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94B2A-1448-4E5B-B4A6-1BC9C31A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27734B8-9291-4D2D-8D8B-BD41861C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9EDF7-0A02-4016-974A-E4B9ACCD0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F6F7F-CE3B-4CE4-8F7E-3BD557A3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14041-9C44-4EEC-BBBB-7093A821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BC358-CE39-4B81-BD72-262A293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85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FAD4D-E0A7-4E9B-9A6B-FF7EE1B8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A7E54F-71D9-4544-AE73-4ADF9BE7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4A20D-C903-468A-AC76-AB52884EA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1A2C-FC72-48B7-BD31-E3696B249E7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32AA7-B28D-4936-BF16-9611EC690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7E91-5557-4FB9-99B5-7AE193C54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26C9-A858-4C66-873F-7551F4A70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99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LKOTYO/Lab-Presentation/tree/master/20230522_Collision_Handling" TargetMode="External"/><Relationship Id="rId3" Type="http://schemas.openxmlformats.org/officeDocument/2006/relationships/hyperlink" Target="https://www.bilibili.com/video/BV12Q4y1S73g?p=9&amp;vd_source=9d62b3bd76e79160f3204c5e126eafda" TargetMode="External"/><Relationship Id="rId7" Type="http://schemas.openxmlformats.org/officeDocument/2006/relationships/hyperlink" Target="https://dl.acm.org/doi/10.1145/1141911.114200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pixar.com/library/UntanglingCloth/paper.pdf" TargetMode="External"/><Relationship Id="rId5" Type="http://schemas.openxmlformats.org/officeDocument/2006/relationships/hyperlink" Target="https://matthias-research.github.io/pages/publications/posBasedDyn.pdf" TargetMode="External"/><Relationship Id="rId4" Type="http://schemas.openxmlformats.org/officeDocument/2006/relationships/hyperlink" Target="https://ipc-sim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ED676F-891C-C8B6-6EC9-D4517062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36592" r="60824" b="18465"/>
          <a:stretch/>
        </p:blipFill>
        <p:spPr>
          <a:xfrm>
            <a:off x="2171839" y="84648"/>
            <a:ext cx="11366133" cy="6688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200090-D218-41CE-A76C-000BACE28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 dirty="0"/>
              <a:t>Collision</a:t>
            </a:r>
            <a:br>
              <a:rPr lang="en-US" altLang="zh-CN" sz="4800" b="1" dirty="0"/>
            </a:br>
            <a:r>
              <a:rPr lang="en-US" altLang="zh-CN" sz="4800" b="1" dirty="0"/>
              <a:t>Response</a:t>
            </a:r>
            <a:endParaRPr lang="zh-CN" altLang="en-US" sz="4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85E56C-A8A0-43F1-A9D8-48035118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429841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b="1" dirty="0"/>
              <a:t>Interior Point Methods</a:t>
            </a:r>
          </a:p>
          <a:p>
            <a:pPr algn="l"/>
            <a:r>
              <a:rPr lang="en-US" altLang="zh-CN" sz="2000" b="1" dirty="0"/>
              <a:t>Impact Zone Optimization</a:t>
            </a:r>
          </a:p>
          <a:p>
            <a:pPr algn="l"/>
            <a:r>
              <a:rPr lang="en-US" altLang="zh-CN" sz="2000" b="1" dirty="0"/>
              <a:t>Intersection Elimination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84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9B634D6-F6C9-8DAF-1262-07D435585D31}"/>
              </a:ext>
            </a:extLst>
          </p:cNvPr>
          <p:cNvSpPr txBox="1"/>
          <p:nvPr/>
        </p:nvSpPr>
        <p:spPr>
          <a:xfrm>
            <a:off x="813718" y="3523333"/>
            <a:ext cx="5723042" cy="1430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Vertex-face pair: vertex-face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Edge-edge pair: edge-edge distance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Special case: Capsule constraints, etc.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43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riangle 51">
            <a:extLst>
              <a:ext uri="{FF2B5EF4-FFF2-40B4-BE49-F238E27FC236}">
                <a16:creationId xmlns:a16="http://schemas.microsoft.com/office/drawing/2014/main" id="{59A11EC7-1705-5712-B649-00D038CC5401}"/>
              </a:ext>
            </a:extLst>
          </p:cNvPr>
          <p:cNvSpPr/>
          <p:nvPr/>
        </p:nvSpPr>
        <p:spPr>
          <a:xfrm>
            <a:off x="1862339" y="4465209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C445F631-DD01-6523-03EF-93D88070D436}"/>
              </a:ext>
            </a:extLst>
          </p:cNvPr>
          <p:cNvSpPr/>
          <p:nvPr/>
        </p:nvSpPr>
        <p:spPr>
          <a:xfrm>
            <a:off x="4759241" y="549769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/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" name="TextBox 60">
                <a:extLst>
                  <a:ext uri="{FF2B5EF4-FFF2-40B4-BE49-F238E27FC236}">
                    <a16:creationId xmlns:a16="http://schemas.microsoft.com/office/drawing/2014/main" id="{BBB075E6-39E2-E4B8-A3B1-6973434EB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78" y="4266039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/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TextBox 61">
                <a:extLst>
                  <a:ext uri="{FF2B5EF4-FFF2-40B4-BE49-F238E27FC236}">
                    <a16:creationId xmlns:a16="http://schemas.microsoft.com/office/drawing/2014/main" id="{6DFE07C6-0340-EA30-B6B4-3571D2F6C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95" y="5626323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l="-13750" t="-2000" r="-4125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62">
            <a:extLst>
              <a:ext uri="{FF2B5EF4-FFF2-40B4-BE49-F238E27FC236}">
                <a16:creationId xmlns:a16="http://schemas.microsoft.com/office/drawing/2014/main" id="{8FFB8424-7685-4C28-11A2-7D491D7F8F79}"/>
              </a:ext>
            </a:extLst>
          </p:cNvPr>
          <p:cNvSpPr/>
          <p:nvPr/>
        </p:nvSpPr>
        <p:spPr>
          <a:xfrm>
            <a:off x="4084717" y="438374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Oval 63">
            <a:extLst>
              <a:ext uri="{FF2B5EF4-FFF2-40B4-BE49-F238E27FC236}">
                <a16:creationId xmlns:a16="http://schemas.microsoft.com/office/drawing/2014/main" id="{7B6B5F55-DB34-CF4C-BE2D-B07C3C31089E}"/>
              </a:ext>
            </a:extLst>
          </p:cNvPr>
          <p:cNvSpPr/>
          <p:nvPr/>
        </p:nvSpPr>
        <p:spPr>
          <a:xfrm>
            <a:off x="1772937" y="54822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/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TextBox 64">
                <a:extLst>
                  <a:ext uri="{FF2B5EF4-FFF2-40B4-BE49-F238E27FC236}">
                    <a16:creationId xmlns:a16="http://schemas.microsoft.com/office/drawing/2014/main" id="{41429636-BC84-9356-4F4B-18DD27AE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44" y="4830003"/>
                <a:ext cx="2374443" cy="615553"/>
              </a:xfrm>
              <a:prstGeom prst="rect">
                <a:avLst/>
              </a:prstGeom>
              <a:blipFill>
                <a:blip r:embed="rId6"/>
                <a:stretch>
                  <a:fillRect l="-3846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65">
            <a:extLst>
              <a:ext uri="{FF2B5EF4-FFF2-40B4-BE49-F238E27FC236}">
                <a16:creationId xmlns:a16="http://schemas.microsoft.com/office/drawing/2014/main" id="{6F749A73-E01A-031A-BA06-ED99BD91E613}"/>
              </a:ext>
            </a:extLst>
          </p:cNvPr>
          <p:cNvCxnSpPr>
            <a:cxnSpLocks/>
          </p:cNvCxnSpPr>
          <p:nvPr/>
        </p:nvCxnSpPr>
        <p:spPr>
          <a:xfrm>
            <a:off x="3476500" y="4054897"/>
            <a:ext cx="0" cy="8561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6">
            <a:extLst>
              <a:ext uri="{FF2B5EF4-FFF2-40B4-BE49-F238E27FC236}">
                <a16:creationId xmlns:a16="http://schemas.microsoft.com/office/drawing/2014/main" id="{CF98706C-8E84-4050-FFF0-5B98802A097F}"/>
              </a:ext>
            </a:extLst>
          </p:cNvPr>
          <p:cNvSpPr/>
          <p:nvPr/>
        </p:nvSpPr>
        <p:spPr>
          <a:xfrm>
            <a:off x="3394308" y="491105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/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TextBox 75">
                <a:extLst>
                  <a:ext uri="{FF2B5EF4-FFF2-40B4-BE49-F238E27FC236}">
                    <a16:creationId xmlns:a16="http://schemas.microsoft.com/office/drawing/2014/main" id="{3258EF0D-2B9F-D189-E2FB-586287A9C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80" y="5090575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3670" t="-1961" r="-1100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82">
            <a:extLst>
              <a:ext uri="{FF2B5EF4-FFF2-40B4-BE49-F238E27FC236}">
                <a16:creationId xmlns:a16="http://schemas.microsoft.com/office/drawing/2014/main" id="{7704CB29-16EE-FED9-6FCB-82AD5EE7C79F}"/>
              </a:ext>
            </a:extLst>
          </p:cNvPr>
          <p:cNvCxnSpPr>
            <a:cxnSpLocks/>
          </p:cNvCxnSpPr>
          <p:nvPr/>
        </p:nvCxnSpPr>
        <p:spPr>
          <a:xfrm flipH="1" flipV="1">
            <a:off x="2757940" y="4499263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/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3" name="TextBox 83">
                <a:extLst>
                  <a:ext uri="{FF2B5EF4-FFF2-40B4-BE49-F238E27FC236}">
                    <a16:creationId xmlns:a16="http://schemas.microsoft.com/office/drawing/2014/main" id="{B9DEECB5-5F68-34B0-0955-816A45D7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03" y="4129931"/>
                <a:ext cx="805189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84">
            <a:extLst>
              <a:ext uri="{FF2B5EF4-FFF2-40B4-BE49-F238E27FC236}">
                <a16:creationId xmlns:a16="http://schemas.microsoft.com/office/drawing/2014/main" id="{92DDCAEC-DF50-A53D-FBA6-5EE8E26ACF02}"/>
              </a:ext>
            </a:extLst>
          </p:cNvPr>
          <p:cNvSpPr/>
          <p:nvPr/>
        </p:nvSpPr>
        <p:spPr>
          <a:xfrm>
            <a:off x="2400342" y="6078731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29" name="Straight Arrow Connector 113">
            <a:extLst>
              <a:ext uri="{FF2B5EF4-FFF2-40B4-BE49-F238E27FC236}">
                <a16:creationId xmlns:a16="http://schemas.microsoft.com/office/drawing/2014/main" id="{21808FA6-2667-0344-22BB-AF77648E0AC8}"/>
              </a:ext>
            </a:extLst>
          </p:cNvPr>
          <p:cNvCxnSpPr>
            <a:cxnSpLocks/>
          </p:cNvCxnSpPr>
          <p:nvPr/>
        </p:nvCxnSpPr>
        <p:spPr>
          <a:xfrm flipH="1" flipV="1">
            <a:off x="8443581" y="4309447"/>
            <a:ext cx="10318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85">
            <a:extLst>
              <a:ext uri="{FF2B5EF4-FFF2-40B4-BE49-F238E27FC236}">
                <a16:creationId xmlns:a16="http://schemas.microsoft.com/office/drawing/2014/main" id="{F59DC549-395C-D9D1-7691-7A2C3EE951EB}"/>
              </a:ext>
            </a:extLst>
          </p:cNvPr>
          <p:cNvCxnSpPr>
            <a:cxnSpLocks/>
          </p:cNvCxnSpPr>
          <p:nvPr/>
        </p:nvCxnSpPr>
        <p:spPr>
          <a:xfrm>
            <a:off x="6775224" y="5092775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6">
            <a:extLst>
              <a:ext uri="{FF2B5EF4-FFF2-40B4-BE49-F238E27FC236}">
                <a16:creationId xmlns:a16="http://schemas.microsoft.com/office/drawing/2014/main" id="{50BF5AC2-446C-E86F-5F42-25D261669BB5}"/>
              </a:ext>
            </a:extLst>
          </p:cNvPr>
          <p:cNvCxnSpPr>
            <a:cxnSpLocks/>
          </p:cNvCxnSpPr>
          <p:nvPr/>
        </p:nvCxnSpPr>
        <p:spPr>
          <a:xfrm>
            <a:off x="7610845" y="4560264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/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TextBox 90">
                <a:extLst>
                  <a:ext uri="{FF2B5EF4-FFF2-40B4-BE49-F238E27FC236}">
                    <a16:creationId xmlns:a16="http://schemas.microsoft.com/office/drawing/2014/main" id="{E5B00E19-6C80-48B5-8E5C-AF3FA318E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69" y="5175753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91">
            <a:extLst>
              <a:ext uri="{FF2B5EF4-FFF2-40B4-BE49-F238E27FC236}">
                <a16:creationId xmlns:a16="http://schemas.microsoft.com/office/drawing/2014/main" id="{214852CE-10A4-7509-CD2E-DDCEBF849FFC}"/>
              </a:ext>
            </a:extLst>
          </p:cNvPr>
          <p:cNvSpPr/>
          <p:nvPr/>
        </p:nvSpPr>
        <p:spPr>
          <a:xfrm>
            <a:off x="9689733" y="501068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3" name="Oval 94">
            <a:extLst>
              <a:ext uri="{FF2B5EF4-FFF2-40B4-BE49-F238E27FC236}">
                <a16:creationId xmlns:a16="http://schemas.microsoft.com/office/drawing/2014/main" id="{B29E66DC-6418-3D35-1DB1-7FAB3FCF800F}"/>
              </a:ext>
            </a:extLst>
          </p:cNvPr>
          <p:cNvSpPr/>
          <p:nvPr/>
        </p:nvSpPr>
        <p:spPr>
          <a:xfrm>
            <a:off x="9024383" y="547706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95">
            <a:extLst>
              <a:ext uri="{FF2B5EF4-FFF2-40B4-BE49-F238E27FC236}">
                <a16:creationId xmlns:a16="http://schemas.microsoft.com/office/drawing/2014/main" id="{F9EA6713-2D57-DC87-56BB-E0A6367DD663}"/>
              </a:ext>
            </a:extLst>
          </p:cNvPr>
          <p:cNvSpPr/>
          <p:nvPr/>
        </p:nvSpPr>
        <p:spPr>
          <a:xfrm>
            <a:off x="6703429" y="499526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Oval 98">
            <a:extLst>
              <a:ext uri="{FF2B5EF4-FFF2-40B4-BE49-F238E27FC236}">
                <a16:creationId xmlns:a16="http://schemas.microsoft.com/office/drawing/2014/main" id="{2A4256E5-9528-9663-09F4-E9748BE720DC}"/>
              </a:ext>
            </a:extLst>
          </p:cNvPr>
          <p:cNvSpPr/>
          <p:nvPr/>
        </p:nvSpPr>
        <p:spPr>
          <a:xfrm>
            <a:off x="7502524" y="446156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/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TextBox 103">
                <a:extLst>
                  <a:ext uri="{FF2B5EF4-FFF2-40B4-BE49-F238E27FC236}">
                    <a16:creationId xmlns:a16="http://schemas.microsoft.com/office/drawing/2014/main" id="{3F574478-A083-BAD2-037F-0EFDFF5C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418" y="5164024"/>
                <a:ext cx="882477" cy="307777"/>
              </a:xfrm>
              <a:prstGeom prst="rect">
                <a:avLst/>
              </a:prstGeom>
              <a:blipFill>
                <a:blip r:embed="rId10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/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104">
                <a:extLst>
                  <a:ext uri="{FF2B5EF4-FFF2-40B4-BE49-F238E27FC236}">
                    <a16:creationId xmlns:a16="http://schemas.microsoft.com/office/drawing/2014/main" id="{CE01F8BA-4F0F-428F-D8AA-9347F274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58" y="5596847"/>
                <a:ext cx="882477" cy="307777"/>
              </a:xfrm>
              <a:prstGeom prst="rect">
                <a:avLst/>
              </a:prstGeom>
              <a:blipFill>
                <a:blip r:embed="rId11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/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TextBox 105">
                <a:extLst>
                  <a:ext uri="{FF2B5EF4-FFF2-40B4-BE49-F238E27FC236}">
                    <a16:creationId xmlns:a16="http://schemas.microsoft.com/office/drawing/2014/main" id="{266CD785-DC2C-B214-3F85-4B6C43F6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55" y="4112745"/>
                <a:ext cx="882477" cy="307777"/>
              </a:xfrm>
              <a:prstGeom prst="rect">
                <a:avLst/>
              </a:prstGeom>
              <a:blipFill>
                <a:blip r:embed="rId1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/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TextBox 110">
                <a:extLst>
                  <a:ext uri="{FF2B5EF4-FFF2-40B4-BE49-F238E27FC236}">
                    <a16:creationId xmlns:a16="http://schemas.microsoft.com/office/drawing/2014/main" id="{98D7101B-5AF1-DB3C-CD1E-EEEF879C1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73" y="5318547"/>
                <a:ext cx="1712589" cy="615553"/>
              </a:xfrm>
              <a:prstGeom prst="rect">
                <a:avLst/>
              </a:prstGeom>
              <a:blipFill>
                <a:blip r:embed="rId13"/>
                <a:stretch>
                  <a:fillRect l="-5338" b="-7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111">
            <a:extLst>
              <a:ext uri="{FF2B5EF4-FFF2-40B4-BE49-F238E27FC236}">
                <a16:creationId xmlns:a16="http://schemas.microsoft.com/office/drawing/2014/main" id="{47154FBC-B127-E147-F0BD-228B07D0AFB9}"/>
              </a:ext>
            </a:extLst>
          </p:cNvPr>
          <p:cNvSpPr/>
          <p:nvPr/>
        </p:nvSpPr>
        <p:spPr>
          <a:xfrm>
            <a:off x="8356361" y="501612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5" name="Rectangle 112">
            <a:extLst>
              <a:ext uri="{FF2B5EF4-FFF2-40B4-BE49-F238E27FC236}">
                <a16:creationId xmlns:a16="http://schemas.microsoft.com/office/drawing/2014/main" id="{730C76C4-9664-1375-3922-545B12458D3E}"/>
              </a:ext>
            </a:extLst>
          </p:cNvPr>
          <p:cNvSpPr/>
          <p:nvPr/>
        </p:nvSpPr>
        <p:spPr>
          <a:xfrm>
            <a:off x="7533430" y="6049679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/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TextBox 114">
                <a:extLst>
                  <a:ext uri="{FF2B5EF4-FFF2-40B4-BE49-F238E27FC236}">
                    <a16:creationId xmlns:a16="http://schemas.microsoft.com/office/drawing/2014/main" id="{AECC1BAE-805E-3C43-A363-A61A01857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44" y="3940115"/>
                <a:ext cx="805189" cy="307777"/>
              </a:xfrm>
              <a:prstGeom prst="rect">
                <a:avLst/>
              </a:prstGeom>
              <a:blipFill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/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33">
                <a:extLst>
                  <a:ext uri="{FF2B5EF4-FFF2-40B4-BE49-F238E27FC236}">
                    <a16:creationId xmlns:a16="http://schemas.microsoft.com/office/drawing/2014/main" id="{CD6716B8-0968-5B91-1C4B-1C1DB9020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445" y="2051189"/>
                <a:ext cx="6678256" cy="307777"/>
              </a:xfrm>
              <a:prstGeom prst="rect">
                <a:avLst/>
              </a:prstGeom>
              <a:blipFill>
                <a:blip r:embed="rId1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/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FB2E5947-D4BD-5D1C-B9DC-07CAB9DB8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121" y="2043589"/>
                <a:ext cx="6678256" cy="307777"/>
              </a:xfrm>
              <a:prstGeom prst="rect">
                <a:avLst/>
              </a:prstGeom>
              <a:blipFill>
                <a:blip r:embed="rId16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/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=0,1,2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5C7978D-937A-FE35-6596-3DFBB8A1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203" y="2440435"/>
                <a:ext cx="3234991" cy="63555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/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F1E56A8-F73E-AAB9-E448-D3E3F2146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02" y="3227073"/>
                <a:ext cx="1638673" cy="63555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/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01644AC-A802-5D36-8E2C-CFA3792E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1" y="2448880"/>
                <a:ext cx="3234991" cy="6355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/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=2,3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73BC963-D28E-050A-AB77-8183B04F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10" y="3218192"/>
                <a:ext cx="3234991" cy="67576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7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08" y="976780"/>
                <a:ext cx="10788367" cy="1325562"/>
              </a:xfrm>
              <a:prstGeom prst="rect">
                <a:avLst/>
              </a:prstGeom>
              <a:blipFill>
                <a:blip r:embed="rId3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51">
            <a:extLst>
              <a:ext uri="{FF2B5EF4-FFF2-40B4-BE49-F238E27FC236}">
                <a16:creationId xmlns:a16="http://schemas.microsoft.com/office/drawing/2014/main" id="{3FD0C476-E495-B2A5-6202-45EC1C655FE2}"/>
              </a:ext>
            </a:extLst>
          </p:cNvPr>
          <p:cNvSpPr/>
          <p:nvPr/>
        </p:nvSpPr>
        <p:spPr>
          <a:xfrm>
            <a:off x="1435208" y="3764278"/>
            <a:ext cx="2988546" cy="1108707"/>
          </a:xfrm>
          <a:prstGeom prst="triangle">
            <a:avLst>
              <a:gd name="adj" fmla="val 76854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55">
            <a:extLst>
              <a:ext uri="{FF2B5EF4-FFF2-40B4-BE49-F238E27FC236}">
                <a16:creationId xmlns:a16="http://schemas.microsoft.com/office/drawing/2014/main" id="{F2EE2CB1-998C-04A2-B110-A9D2F8F0B30B}"/>
              </a:ext>
            </a:extLst>
          </p:cNvPr>
          <p:cNvSpPr/>
          <p:nvPr/>
        </p:nvSpPr>
        <p:spPr>
          <a:xfrm>
            <a:off x="4332110" y="479676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/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" name="TextBox 60">
                <a:extLst>
                  <a:ext uri="{FF2B5EF4-FFF2-40B4-BE49-F238E27FC236}">
                    <a16:creationId xmlns:a16="http://schemas.microsoft.com/office/drawing/2014/main" id="{261A8476-1496-26FF-5892-326E97A1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7" y="3565108"/>
                <a:ext cx="805189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/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" name="TextBox 61">
                <a:extLst>
                  <a:ext uri="{FF2B5EF4-FFF2-40B4-BE49-F238E27FC236}">
                    <a16:creationId xmlns:a16="http://schemas.microsoft.com/office/drawing/2014/main" id="{E1D73A57-274B-F7F7-EA64-7605A3CB9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679" y="4781341"/>
                <a:ext cx="486013" cy="307777"/>
              </a:xfrm>
              <a:prstGeom prst="rect">
                <a:avLst/>
              </a:prstGeom>
              <a:blipFill>
                <a:blip r:embed="rId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62">
            <a:extLst>
              <a:ext uri="{FF2B5EF4-FFF2-40B4-BE49-F238E27FC236}">
                <a16:creationId xmlns:a16="http://schemas.microsoft.com/office/drawing/2014/main" id="{C437C0AF-B98E-D8CC-92A6-B174041CD4C5}"/>
              </a:ext>
            </a:extLst>
          </p:cNvPr>
          <p:cNvSpPr/>
          <p:nvPr/>
        </p:nvSpPr>
        <p:spPr>
          <a:xfrm>
            <a:off x="3657586" y="36828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Oval 63">
            <a:extLst>
              <a:ext uri="{FF2B5EF4-FFF2-40B4-BE49-F238E27FC236}">
                <a16:creationId xmlns:a16="http://schemas.microsoft.com/office/drawing/2014/main" id="{B9E32C87-71D2-9F77-60BD-398D417F69EA}"/>
              </a:ext>
            </a:extLst>
          </p:cNvPr>
          <p:cNvSpPr/>
          <p:nvPr/>
        </p:nvSpPr>
        <p:spPr>
          <a:xfrm>
            <a:off x="1345806" y="47813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65">
            <a:extLst>
              <a:ext uri="{FF2B5EF4-FFF2-40B4-BE49-F238E27FC236}">
                <a16:creationId xmlns:a16="http://schemas.microsoft.com/office/drawing/2014/main" id="{ECE9C948-ABAA-96AC-4750-9AC8941026B8}"/>
              </a:ext>
            </a:extLst>
          </p:cNvPr>
          <p:cNvCxnSpPr>
            <a:cxnSpLocks/>
          </p:cNvCxnSpPr>
          <p:nvPr/>
        </p:nvCxnSpPr>
        <p:spPr>
          <a:xfrm flipV="1">
            <a:off x="3373424" y="4084212"/>
            <a:ext cx="0" cy="509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6">
            <a:extLst>
              <a:ext uri="{FF2B5EF4-FFF2-40B4-BE49-F238E27FC236}">
                <a16:creationId xmlns:a16="http://schemas.microsoft.com/office/drawing/2014/main" id="{7B9B75F6-C9D1-8F9D-E164-236F22FB1EB3}"/>
              </a:ext>
            </a:extLst>
          </p:cNvPr>
          <p:cNvSpPr/>
          <p:nvPr/>
        </p:nvSpPr>
        <p:spPr>
          <a:xfrm>
            <a:off x="3274696" y="50971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/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5" name="TextBox 75">
                <a:extLst>
                  <a:ext uri="{FF2B5EF4-FFF2-40B4-BE49-F238E27FC236}">
                    <a16:creationId xmlns:a16="http://schemas.microsoft.com/office/drawing/2014/main" id="{0DEACAAA-0617-DB52-E9E4-D315BE2C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32" y="4447697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82">
            <a:extLst>
              <a:ext uri="{FF2B5EF4-FFF2-40B4-BE49-F238E27FC236}">
                <a16:creationId xmlns:a16="http://schemas.microsoft.com/office/drawing/2014/main" id="{29E59D73-561D-47C9-EE68-472EFE06B0F2}"/>
              </a:ext>
            </a:extLst>
          </p:cNvPr>
          <p:cNvCxnSpPr>
            <a:cxnSpLocks/>
          </p:cNvCxnSpPr>
          <p:nvPr/>
        </p:nvCxnSpPr>
        <p:spPr>
          <a:xfrm flipH="1" flipV="1">
            <a:off x="2330809" y="3798332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/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TextBox 83">
                <a:extLst>
                  <a:ext uri="{FF2B5EF4-FFF2-40B4-BE49-F238E27FC236}">
                    <a16:creationId xmlns:a16="http://schemas.microsoft.com/office/drawing/2014/main" id="{0A976681-65BB-5BE0-F601-7D13F582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72" y="3429000"/>
                <a:ext cx="805189" cy="307777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84">
            <a:extLst>
              <a:ext uri="{FF2B5EF4-FFF2-40B4-BE49-F238E27FC236}">
                <a16:creationId xmlns:a16="http://schemas.microsoft.com/office/drawing/2014/main" id="{9DCBAAB0-1BB4-E186-E7A8-AEB277316E6D}"/>
              </a:ext>
            </a:extLst>
          </p:cNvPr>
          <p:cNvSpPr/>
          <p:nvPr/>
        </p:nvSpPr>
        <p:spPr>
          <a:xfrm>
            <a:off x="2196451" y="6020905"/>
            <a:ext cx="1960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Vertex-Face Pair</a:t>
            </a:r>
            <a:endParaRPr lang="en-CN" sz="2000" dirty="0">
              <a:latin typeface="+mj-lt"/>
            </a:endParaRPr>
          </a:p>
        </p:txBody>
      </p:sp>
      <p:cxnSp>
        <p:nvCxnSpPr>
          <p:cNvPr id="30" name="Straight Connector 85">
            <a:extLst>
              <a:ext uri="{FF2B5EF4-FFF2-40B4-BE49-F238E27FC236}">
                <a16:creationId xmlns:a16="http://schemas.microsoft.com/office/drawing/2014/main" id="{65097E4E-87A6-0B2F-F39A-683E6820E85F}"/>
              </a:ext>
            </a:extLst>
          </p:cNvPr>
          <p:cNvCxnSpPr>
            <a:cxnSpLocks/>
          </p:cNvCxnSpPr>
          <p:nvPr/>
        </p:nvCxnSpPr>
        <p:spPr>
          <a:xfrm>
            <a:off x="6903525" y="4887746"/>
            <a:ext cx="2986304" cy="154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86">
            <a:extLst>
              <a:ext uri="{FF2B5EF4-FFF2-40B4-BE49-F238E27FC236}">
                <a16:creationId xmlns:a16="http://schemas.microsoft.com/office/drawing/2014/main" id="{9332E795-E9A0-4C03-2115-3BF7C00A0610}"/>
              </a:ext>
            </a:extLst>
          </p:cNvPr>
          <p:cNvCxnSpPr>
            <a:cxnSpLocks/>
          </p:cNvCxnSpPr>
          <p:nvPr/>
        </p:nvCxnSpPr>
        <p:spPr>
          <a:xfrm>
            <a:off x="7545478" y="4657286"/>
            <a:ext cx="1478013" cy="96736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4">
            <a:extLst>
              <a:ext uri="{FF2B5EF4-FFF2-40B4-BE49-F238E27FC236}">
                <a16:creationId xmlns:a16="http://schemas.microsoft.com/office/drawing/2014/main" id="{1AC2C357-4380-2974-C841-B65AC21BB046}"/>
              </a:ext>
            </a:extLst>
          </p:cNvPr>
          <p:cNvSpPr/>
          <p:nvPr/>
        </p:nvSpPr>
        <p:spPr>
          <a:xfrm>
            <a:off x="8959016" y="55740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Oval 98">
            <a:extLst>
              <a:ext uri="{FF2B5EF4-FFF2-40B4-BE49-F238E27FC236}">
                <a16:creationId xmlns:a16="http://schemas.microsoft.com/office/drawing/2014/main" id="{A986715C-D7EF-D7ED-D0EE-318F6A8DE9CF}"/>
              </a:ext>
            </a:extLst>
          </p:cNvPr>
          <p:cNvSpPr/>
          <p:nvPr/>
        </p:nvSpPr>
        <p:spPr>
          <a:xfrm>
            <a:off x="7437157" y="455859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/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TextBox 104">
                <a:extLst>
                  <a:ext uri="{FF2B5EF4-FFF2-40B4-BE49-F238E27FC236}">
                    <a16:creationId xmlns:a16="http://schemas.microsoft.com/office/drawing/2014/main" id="{0B7B3151-9E5C-1C67-E0A5-9DCB7AC1E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73" y="5701065"/>
                <a:ext cx="882477" cy="307777"/>
              </a:xfrm>
              <a:prstGeom prst="rect">
                <a:avLst/>
              </a:prstGeom>
              <a:blipFill>
                <a:blip r:embed="rId8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/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105">
                <a:extLst>
                  <a:ext uri="{FF2B5EF4-FFF2-40B4-BE49-F238E27FC236}">
                    <a16:creationId xmlns:a16="http://schemas.microsoft.com/office/drawing/2014/main" id="{071E7B6E-38C9-C343-A0A2-BFC525C90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60" y="4714924"/>
                <a:ext cx="882477" cy="307777"/>
              </a:xfrm>
              <a:prstGeom prst="rect">
                <a:avLst/>
              </a:prstGeom>
              <a:blipFill>
                <a:blip r:embed="rId9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112">
            <a:extLst>
              <a:ext uri="{FF2B5EF4-FFF2-40B4-BE49-F238E27FC236}">
                <a16:creationId xmlns:a16="http://schemas.microsoft.com/office/drawing/2014/main" id="{8AE5EC15-31F4-A7D0-79B7-C9AED8F4A742}"/>
              </a:ext>
            </a:extLst>
          </p:cNvPr>
          <p:cNvSpPr/>
          <p:nvPr/>
        </p:nvSpPr>
        <p:spPr>
          <a:xfrm>
            <a:off x="7703928" y="6012753"/>
            <a:ext cx="1708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Edge-Edge Pair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/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TextBox 114">
                <a:extLst>
                  <a:ext uri="{FF2B5EF4-FFF2-40B4-BE49-F238E27FC236}">
                    <a16:creationId xmlns:a16="http://schemas.microsoft.com/office/drawing/2014/main" id="{BE50D14F-B3AB-58F5-57A6-FA4EE60CE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005" y="3731028"/>
                <a:ext cx="805189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9">
            <a:extLst>
              <a:ext uri="{FF2B5EF4-FFF2-40B4-BE49-F238E27FC236}">
                <a16:creationId xmlns:a16="http://schemas.microsoft.com/office/drawing/2014/main" id="{337CB7DD-2567-CCDE-4558-7C72FEF78ED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366340" y="4887746"/>
            <a:ext cx="0" cy="20937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3">
            <a:extLst>
              <a:ext uri="{FF2B5EF4-FFF2-40B4-BE49-F238E27FC236}">
                <a16:creationId xmlns:a16="http://schemas.microsoft.com/office/drawing/2014/main" id="{4ABD63E2-C693-F4F3-6E65-A0C741E512D3}"/>
              </a:ext>
            </a:extLst>
          </p:cNvPr>
          <p:cNvSpPr/>
          <p:nvPr/>
        </p:nvSpPr>
        <p:spPr>
          <a:xfrm>
            <a:off x="3282333" y="390092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/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TextBox 56">
                <a:extLst>
                  <a:ext uri="{FF2B5EF4-FFF2-40B4-BE49-F238E27FC236}">
                    <a16:creationId xmlns:a16="http://schemas.microsoft.com/office/drawing/2014/main" id="{CA1D953A-1342-AD8D-C7DA-B31F1E00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52" y="5031557"/>
                <a:ext cx="486013" cy="307777"/>
              </a:xfrm>
              <a:prstGeom prst="rect">
                <a:avLst/>
              </a:prstGeom>
              <a:blipFill>
                <a:blip r:embed="rId11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/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7">
                <a:extLst>
                  <a:ext uri="{FF2B5EF4-FFF2-40B4-BE49-F238E27FC236}">
                    <a16:creationId xmlns:a16="http://schemas.microsoft.com/office/drawing/2014/main" id="{25E35761-8C51-4690-9ADF-B23A8D840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691" y="3617863"/>
                <a:ext cx="486013" cy="307777"/>
              </a:xfrm>
              <a:prstGeom prst="rect">
                <a:avLst/>
              </a:prstGeom>
              <a:blipFill>
                <a:blip r:embed="rId12"/>
                <a:stretch>
                  <a:fillRect l="-13750" r="-1875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8">
            <a:extLst>
              <a:ext uri="{FF2B5EF4-FFF2-40B4-BE49-F238E27FC236}">
                <a16:creationId xmlns:a16="http://schemas.microsoft.com/office/drawing/2014/main" id="{EB43EFEB-69A0-5806-AAC1-672C86301E72}"/>
              </a:ext>
            </a:extLst>
          </p:cNvPr>
          <p:cNvCxnSpPr>
            <a:cxnSpLocks/>
          </p:cNvCxnSpPr>
          <p:nvPr/>
        </p:nvCxnSpPr>
        <p:spPr>
          <a:xfrm>
            <a:off x="1447240" y="4980399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67">
            <a:extLst>
              <a:ext uri="{FF2B5EF4-FFF2-40B4-BE49-F238E27FC236}">
                <a16:creationId xmlns:a16="http://schemas.microsoft.com/office/drawing/2014/main" id="{26209FF6-F17E-02F3-6531-D1F45C9F1DD4}"/>
              </a:ext>
            </a:extLst>
          </p:cNvPr>
          <p:cNvCxnSpPr>
            <a:cxnSpLocks/>
          </p:cNvCxnSpPr>
          <p:nvPr/>
        </p:nvCxnSpPr>
        <p:spPr>
          <a:xfrm>
            <a:off x="4420615" y="498650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>
            <a:extLst>
              <a:ext uri="{FF2B5EF4-FFF2-40B4-BE49-F238E27FC236}">
                <a16:creationId xmlns:a16="http://schemas.microsoft.com/office/drawing/2014/main" id="{93624214-E1CA-2FF6-1224-3ABA39AD9848}"/>
              </a:ext>
            </a:extLst>
          </p:cNvPr>
          <p:cNvCxnSpPr>
            <a:cxnSpLocks/>
          </p:cNvCxnSpPr>
          <p:nvPr/>
        </p:nvCxnSpPr>
        <p:spPr>
          <a:xfrm>
            <a:off x="3749230" y="3866097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/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9">
                <a:extLst>
                  <a:ext uri="{FF2B5EF4-FFF2-40B4-BE49-F238E27FC236}">
                    <a16:creationId xmlns:a16="http://schemas.microsoft.com/office/drawing/2014/main" id="{9C04E1AE-02E8-005B-7484-B7B23774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23" y="5754769"/>
                <a:ext cx="486013" cy="307777"/>
              </a:xfrm>
              <a:prstGeom prst="rect">
                <a:avLst/>
              </a:prstGeom>
              <a:blipFill>
                <a:blip r:embed="rId13"/>
                <a:stretch>
                  <a:fillRect l="-13924" r="-2025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/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F7D9495B-E0B8-241C-7E27-AEEDDC7B2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932" y="5758005"/>
                <a:ext cx="486013" cy="307777"/>
              </a:xfrm>
              <a:prstGeom prst="rect">
                <a:avLst/>
              </a:prstGeom>
              <a:blipFill>
                <a:blip r:embed="rId14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/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71">
                <a:extLst>
                  <a:ext uri="{FF2B5EF4-FFF2-40B4-BE49-F238E27FC236}">
                    <a16:creationId xmlns:a16="http://schemas.microsoft.com/office/drawing/2014/main" id="{1E07D95A-9B83-2951-A341-1F16F138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76" y="4425364"/>
                <a:ext cx="486013" cy="307777"/>
              </a:xfrm>
              <a:prstGeom prst="rect">
                <a:avLst/>
              </a:prstGeom>
              <a:blipFill>
                <a:blip r:embed="rId15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72">
            <a:extLst>
              <a:ext uri="{FF2B5EF4-FFF2-40B4-BE49-F238E27FC236}">
                <a16:creationId xmlns:a16="http://schemas.microsoft.com/office/drawing/2014/main" id="{6C9DC117-5B6D-7052-A1E4-25A3A08B435B}"/>
              </a:ext>
            </a:extLst>
          </p:cNvPr>
          <p:cNvSpPr/>
          <p:nvPr/>
        </p:nvSpPr>
        <p:spPr>
          <a:xfrm>
            <a:off x="3657586" y="44799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70" name="Straight Arrow Connector 73">
            <a:extLst>
              <a:ext uri="{FF2B5EF4-FFF2-40B4-BE49-F238E27FC236}">
                <a16:creationId xmlns:a16="http://schemas.microsoft.com/office/drawing/2014/main" id="{8E5BA473-4137-CBBD-A9E9-836A725A9201}"/>
              </a:ext>
            </a:extLst>
          </p:cNvPr>
          <p:cNvCxnSpPr>
            <a:cxnSpLocks/>
          </p:cNvCxnSpPr>
          <p:nvPr/>
        </p:nvCxnSpPr>
        <p:spPr>
          <a:xfrm flipH="1" flipV="1">
            <a:off x="8595514" y="4050199"/>
            <a:ext cx="0" cy="77925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6">
            <a:extLst>
              <a:ext uri="{FF2B5EF4-FFF2-40B4-BE49-F238E27FC236}">
                <a16:creationId xmlns:a16="http://schemas.microsoft.com/office/drawing/2014/main" id="{06993A8E-7CF8-CE5B-236C-892CC13B266C}"/>
              </a:ext>
            </a:extLst>
          </p:cNvPr>
          <p:cNvSpPr/>
          <p:nvPr/>
        </p:nvSpPr>
        <p:spPr>
          <a:xfrm>
            <a:off x="4329868" y="55869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Oval 77">
            <a:extLst>
              <a:ext uri="{FF2B5EF4-FFF2-40B4-BE49-F238E27FC236}">
                <a16:creationId xmlns:a16="http://schemas.microsoft.com/office/drawing/2014/main" id="{92E71916-03DE-57B6-AA35-2D52BFBC90AF}"/>
              </a:ext>
            </a:extLst>
          </p:cNvPr>
          <p:cNvSpPr/>
          <p:nvPr/>
        </p:nvSpPr>
        <p:spPr>
          <a:xfrm>
            <a:off x="1343564" y="55714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Oval 78">
            <a:extLst>
              <a:ext uri="{FF2B5EF4-FFF2-40B4-BE49-F238E27FC236}">
                <a16:creationId xmlns:a16="http://schemas.microsoft.com/office/drawing/2014/main" id="{8310DC34-B3E1-792D-DE68-61AD02B2F394}"/>
              </a:ext>
            </a:extLst>
          </p:cNvPr>
          <p:cNvSpPr/>
          <p:nvPr/>
        </p:nvSpPr>
        <p:spPr>
          <a:xfrm>
            <a:off x="6752363" y="47768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/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9">
                <a:extLst>
                  <a:ext uri="{FF2B5EF4-FFF2-40B4-BE49-F238E27FC236}">
                    <a16:creationId xmlns:a16="http://schemas.microsoft.com/office/drawing/2014/main" id="{E5687FEB-934F-0EC4-4369-A2BBD7E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89" y="4443159"/>
                <a:ext cx="665091" cy="307777"/>
              </a:xfrm>
              <a:prstGeom prst="rect">
                <a:avLst/>
              </a:prstGeom>
              <a:blipFill>
                <a:blip r:embed="rId1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80">
            <a:extLst>
              <a:ext uri="{FF2B5EF4-FFF2-40B4-BE49-F238E27FC236}">
                <a16:creationId xmlns:a16="http://schemas.microsoft.com/office/drawing/2014/main" id="{A0E5A6BD-2924-A9B8-EB70-C31841749FEF}"/>
              </a:ext>
            </a:extLst>
          </p:cNvPr>
          <p:cNvCxnSpPr>
            <a:cxnSpLocks/>
          </p:cNvCxnSpPr>
          <p:nvPr/>
        </p:nvCxnSpPr>
        <p:spPr>
          <a:xfrm>
            <a:off x="6853797" y="4975861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/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6" name="TextBox 81">
                <a:extLst>
                  <a:ext uri="{FF2B5EF4-FFF2-40B4-BE49-F238E27FC236}">
                    <a16:creationId xmlns:a16="http://schemas.microsoft.com/office/drawing/2014/main" id="{A2836DB5-D8EF-75E5-526B-90B6F5CB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480" y="5750231"/>
                <a:ext cx="486013" cy="307777"/>
              </a:xfrm>
              <a:prstGeom prst="rect">
                <a:avLst/>
              </a:prstGeom>
              <a:blipFill>
                <a:blip r:embed="rId17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87">
            <a:extLst>
              <a:ext uri="{FF2B5EF4-FFF2-40B4-BE49-F238E27FC236}">
                <a16:creationId xmlns:a16="http://schemas.microsoft.com/office/drawing/2014/main" id="{0A7EA469-BFCF-CC9D-738E-AB3F53893E4B}"/>
              </a:ext>
            </a:extLst>
          </p:cNvPr>
          <p:cNvSpPr/>
          <p:nvPr/>
        </p:nvSpPr>
        <p:spPr>
          <a:xfrm>
            <a:off x="6750121" y="556694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Oval 88">
            <a:extLst>
              <a:ext uri="{FF2B5EF4-FFF2-40B4-BE49-F238E27FC236}">
                <a16:creationId xmlns:a16="http://schemas.microsoft.com/office/drawing/2014/main" id="{93FDEB87-F431-650F-34B2-9305E7E7BF1F}"/>
              </a:ext>
            </a:extLst>
          </p:cNvPr>
          <p:cNvSpPr/>
          <p:nvPr/>
        </p:nvSpPr>
        <p:spPr>
          <a:xfrm>
            <a:off x="9783707" y="481133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/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9" name="TextBox 89">
                <a:extLst>
                  <a:ext uri="{FF2B5EF4-FFF2-40B4-BE49-F238E27FC236}">
                    <a16:creationId xmlns:a16="http://schemas.microsoft.com/office/drawing/2014/main" id="{5FEDF6D9-129B-C04C-0C45-E269B39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639" y="4480391"/>
                <a:ext cx="486013" cy="307777"/>
              </a:xfrm>
              <a:prstGeom prst="rect">
                <a:avLst/>
              </a:prstGeom>
              <a:blipFill>
                <a:blip r:embed="rId1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92">
            <a:extLst>
              <a:ext uri="{FF2B5EF4-FFF2-40B4-BE49-F238E27FC236}">
                <a16:creationId xmlns:a16="http://schemas.microsoft.com/office/drawing/2014/main" id="{A487BB34-F711-AAFD-768C-75F45DA0C1F1}"/>
              </a:ext>
            </a:extLst>
          </p:cNvPr>
          <p:cNvCxnSpPr>
            <a:cxnSpLocks/>
          </p:cNvCxnSpPr>
          <p:nvPr/>
        </p:nvCxnSpPr>
        <p:spPr>
          <a:xfrm>
            <a:off x="9872212" y="5001075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/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1" name="TextBox 93">
                <a:extLst>
                  <a:ext uri="{FF2B5EF4-FFF2-40B4-BE49-F238E27FC236}">
                    <a16:creationId xmlns:a16="http://schemas.microsoft.com/office/drawing/2014/main" id="{F8EF22AA-A99C-4790-B6DB-F57BD3AE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529" y="5772573"/>
                <a:ext cx="486013" cy="307777"/>
              </a:xfrm>
              <a:prstGeom prst="rect">
                <a:avLst/>
              </a:prstGeom>
              <a:blipFill>
                <a:blip r:embed="rId19"/>
                <a:stretch>
                  <a:fillRect l="-13924" r="-2025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96">
            <a:extLst>
              <a:ext uri="{FF2B5EF4-FFF2-40B4-BE49-F238E27FC236}">
                <a16:creationId xmlns:a16="http://schemas.microsoft.com/office/drawing/2014/main" id="{E188FC99-5659-E046-B1DD-B30E5CCD0448}"/>
              </a:ext>
            </a:extLst>
          </p:cNvPr>
          <p:cNvSpPr/>
          <p:nvPr/>
        </p:nvSpPr>
        <p:spPr>
          <a:xfrm>
            <a:off x="9781465" y="560147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83" name="Straight Arrow Connector 97">
            <a:extLst>
              <a:ext uri="{FF2B5EF4-FFF2-40B4-BE49-F238E27FC236}">
                <a16:creationId xmlns:a16="http://schemas.microsoft.com/office/drawing/2014/main" id="{BAE8F163-F024-ED2D-5AB3-284DD3904F7B}"/>
              </a:ext>
            </a:extLst>
          </p:cNvPr>
          <p:cNvCxnSpPr>
            <a:cxnSpLocks/>
          </p:cNvCxnSpPr>
          <p:nvPr/>
        </p:nvCxnSpPr>
        <p:spPr>
          <a:xfrm>
            <a:off x="7528801" y="397722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99">
            <a:extLst>
              <a:ext uri="{FF2B5EF4-FFF2-40B4-BE49-F238E27FC236}">
                <a16:creationId xmlns:a16="http://schemas.microsoft.com/office/drawing/2014/main" id="{099A8659-010C-0307-A53C-4CA0D24CC8AB}"/>
              </a:ext>
            </a:extLst>
          </p:cNvPr>
          <p:cNvSpPr/>
          <p:nvPr/>
        </p:nvSpPr>
        <p:spPr>
          <a:xfrm>
            <a:off x="7437157" y="37788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/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TextBox 100">
                <a:extLst>
                  <a:ext uri="{FF2B5EF4-FFF2-40B4-BE49-F238E27FC236}">
                    <a16:creationId xmlns:a16="http://schemas.microsoft.com/office/drawing/2014/main" id="{717CB90D-81F5-8285-F9E1-E1C754666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41" y="3460222"/>
                <a:ext cx="486013" cy="307777"/>
              </a:xfrm>
              <a:prstGeom prst="rect">
                <a:avLst/>
              </a:prstGeom>
              <a:blipFill>
                <a:blip r:embed="rId20"/>
                <a:stretch>
                  <a:fillRect l="-13750" r="-1875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101">
            <a:extLst>
              <a:ext uri="{FF2B5EF4-FFF2-40B4-BE49-F238E27FC236}">
                <a16:creationId xmlns:a16="http://schemas.microsoft.com/office/drawing/2014/main" id="{03F30C49-1098-B871-3E2A-320E79EB985B}"/>
              </a:ext>
            </a:extLst>
          </p:cNvPr>
          <p:cNvCxnSpPr>
            <a:cxnSpLocks/>
          </p:cNvCxnSpPr>
          <p:nvPr/>
        </p:nvCxnSpPr>
        <p:spPr>
          <a:xfrm>
            <a:off x="9051726" y="4974954"/>
            <a:ext cx="0" cy="5933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102">
            <a:extLst>
              <a:ext uri="{FF2B5EF4-FFF2-40B4-BE49-F238E27FC236}">
                <a16:creationId xmlns:a16="http://schemas.microsoft.com/office/drawing/2014/main" id="{0082C012-475B-B416-5B51-3B0C45F0538C}"/>
              </a:ext>
            </a:extLst>
          </p:cNvPr>
          <p:cNvSpPr/>
          <p:nvPr/>
        </p:nvSpPr>
        <p:spPr>
          <a:xfrm>
            <a:off x="8960082" y="477660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/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8" name="TextBox 115">
                <a:extLst>
                  <a:ext uri="{FF2B5EF4-FFF2-40B4-BE49-F238E27FC236}">
                    <a16:creationId xmlns:a16="http://schemas.microsoft.com/office/drawing/2014/main" id="{E572D588-B5DD-1BB5-47FD-210F1A4F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266" y="4457952"/>
                <a:ext cx="486013" cy="307777"/>
              </a:xfrm>
              <a:prstGeom prst="rect">
                <a:avLst/>
              </a:prstGeom>
              <a:blipFill>
                <a:blip r:embed="rId21"/>
                <a:stretch>
                  <a:fillRect l="-13750" r="-18750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/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25ACF779-3A6F-2CEC-8284-9F07AB74C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26" y="1955892"/>
                <a:ext cx="2526207" cy="138499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箭头: 右 89">
            <a:extLst>
              <a:ext uri="{FF2B5EF4-FFF2-40B4-BE49-F238E27FC236}">
                <a16:creationId xmlns:a16="http://schemas.microsoft.com/office/drawing/2014/main" id="{6EAC8B62-9894-85D3-B6E6-25A30FA74ED9}"/>
              </a:ext>
            </a:extLst>
          </p:cNvPr>
          <p:cNvSpPr/>
          <p:nvPr/>
        </p:nvSpPr>
        <p:spPr>
          <a:xfrm>
            <a:off x="5386526" y="2451150"/>
            <a:ext cx="1327895" cy="394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/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B5BF332-1ECE-2923-7BEC-6AC6D531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614" y="1639561"/>
                <a:ext cx="2526207" cy="190045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7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E654F2C7-9C51-60C1-A5B4-39946397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b="1" dirty="0"/>
              <a:t> and </a:t>
            </a:r>
            <a:r>
              <a:rPr lang="en-US" altLang="zh-CN" b="1" dirty="0">
                <a:solidFill>
                  <a:schemeClr val="accent2"/>
                </a:solidFill>
              </a:rPr>
              <a:t>Cons</a:t>
            </a:r>
            <a:endParaRPr lang="en-CN" b="1" dirty="0">
              <a:solidFill>
                <a:schemeClr val="accent2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996ACFB-A339-DA97-CF8D-804A824C4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36" y="1169719"/>
            <a:ext cx="4585303" cy="33641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Far from solution.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All of the vertices.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Cautiously by small step sizes.</a:t>
            </a: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Always succeed.</a:t>
            </a:r>
            <a:endParaRPr lang="en-US" sz="2000" dirty="0">
              <a:solidFill>
                <a:schemeClr val="accent6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5A6762F-7CE9-4605-5E6D-EF583BBAEFB5}"/>
              </a:ext>
            </a:extLst>
          </p:cNvPr>
          <p:cNvSpPr txBox="1">
            <a:spLocks/>
          </p:cNvSpPr>
          <p:nvPr/>
        </p:nvSpPr>
        <p:spPr>
          <a:xfrm>
            <a:off x="6261743" y="1109330"/>
            <a:ext cx="5035852" cy="3364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Close to solution.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Only vertices in collision (impact zones).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Can take large step sizes.</a:t>
            </a: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May not succeed.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sp>
        <p:nvSpPr>
          <p:cNvPr id="53" name="Freeform 74">
            <a:extLst>
              <a:ext uri="{FF2B5EF4-FFF2-40B4-BE49-F238E27FC236}">
                <a16:creationId xmlns:a16="http://schemas.microsoft.com/office/drawing/2014/main" id="{8E42E150-BF43-1A6E-7D09-F183F607E0EF}"/>
              </a:ext>
            </a:extLst>
          </p:cNvPr>
          <p:cNvSpPr/>
          <p:nvPr/>
        </p:nvSpPr>
        <p:spPr>
          <a:xfrm>
            <a:off x="451663" y="4401641"/>
            <a:ext cx="5179124" cy="1874334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Freeform 75">
            <a:extLst>
              <a:ext uri="{FF2B5EF4-FFF2-40B4-BE49-F238E27FC236}">
                <a16:creationId xmlns:a16="http://schemas.microsoft.com/office/drawing/2014/main" id="{996FF058-31E4-02ED-25E2-C5E0CFA913B5}"/>
              </a:ext>
            </a:extLst>
          </p:cNvPr>
          <p:cNvSpPr/>
          <p:nvPr/>
        </p:nvSpPr>
        <p:spPr>
          <a:xfrm>
            <a:off x="451663" y="4225483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/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5" name="TextBox 83">
                <a:extLst>
                  <a:ext uri="{FF2B5EF4-FFF2-40B4-BE49-F238E27FC236}">
                    <a16:creationId xmlns:a16="http://schemas.microsoft.com/office/drawing/2014/main" id="{7A0E8394-C12D-913E-94B3-EC0EA2D6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48" y="500087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84">
            <a:extLst>
              <a:ext uri="{FF2B5EF4-FFF2-40B4-BE49-F238E27FC236}">
                <a16:creationId xmlns:a16="http://schemas.microsoft.com/office/drawing/2014/main" id="{464B87B0-B1E2-78F5-282F-20E4761DC494}"/>
              </a:ext>
            </a:extLst>
          </p:cNvPr>
          <p:cNvCxnSpPr>
            <a:cxnSpLocks/>
            <a:stCxn id="57" idx="4"/>
          </p:cNvCxnSpPr>
          <p:nvPr/>
        </p:nvCxnSpPr>
        <p:spPr>
          <a:xfrm>
            <a:off x="4240383" y="3186986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85">
            <a:extLst>
              <a:ext uri="{FF2B5EF4-FFF2-40B4-BE49-F238E27FC236}">
                <a16:creationId xmlns:a16="http://schemas.microsoft.com/office/drawing/2014/main" id="{EC3C7DB2-98FF-DE49-15D5-277E36922210}"/>
              </a:ext>
            </a:extLst>
          </p:cNvPr>
          <p:cNvSpPr/>
          <p:nvPr/>
        </p:nvSpPr>
        <p:spPr>
          <a:xfrm>
            <a:off x="4148739" y="300369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8" name="Oval 87">
            <a:extLst>
              <a:ext uri="{FF2B5EF4-FFF2-40B4-BE49-F238E27FC236}">
                <a16:creationId xmlns:a16="http://schemas.microsoft.com/office/drawing/2014/main" id="{98889CDE-53DC-1AA1-16D9-87F90A45F77F}"/>
              </a:ext>
            </a:extLst>
          </p:cNvPr>
          <p:cNvSpPr/>
          <p:nvPr/>
        </p:nvSpPr>
        <p:spPr>
          <a:xfrm>
            <a:off x="4215710" y="440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/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F8219080-12BB-3065-36BC-E8C261C3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849" y="285087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l="-16250" t="-1667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/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90">
                <a:extLst>
                  <a:ext uri="{FF2B5EF4-FFF2-40B4-BE49-F238E27FC236}">
                    <a16:creationId xmlns:a16="http://schemas.microsoft.com/office/drawing/2014/main" id="{4DC74D86-AF1B-1616-093D-FE8ECFD5F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83" y="455974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96">
            <a:extLst>
              <a:ext uri="{FF2B5EF4-FFF2-40B4-BE49-F238E27FC236}">
                <a16:creationId xmlns:a16="http://schemas.microsoft.com/office/drawing/2014/main" id="{2293E8ED-52E5-48D7-2512-841A4389C0D0}"/>
              </a:ext>
            </a:extLst>
          </p:cNvPr>
          <p:cNvCxnSpPr>
            <a:cxnSpLocks/>
          </p:cNvCxnSpPr>
          <p:nvPr/>
        </p:nvCxnSpPr>
        <p:spPr>
          <a:xfrm flipH="1">
            <a:off x="1015542" y="4701062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99">
            <a:extLst>
              <a:ext uri="{FF2B5EF4-FFF2-40B4-BE49-F238E27FC236}">
                <a16:creationId xmlns:a16="http://schemas.microsoft.com/office/drawing/2014/main" id="{50F60E6B-B4E5-6E15-C38B-C7D3FFA1320D}"/>
              </a:ext>
            </a:extLst>
          </p:cNvPr>
          <p:cNvCxnSpPr>
            <a:cxnSpLocks/>
          </p:cNvCxnSpPr>
          <p:nvPr/>
        </p:nvCxnSpPr>
        <p:spPr>
          <a:xfrm flipH="1" flipV="1">
            <a:off x="1904954" y="4690019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01">
            <a:extLst>
              <a:ext uri="{FF2B5EF4-FFF2-40B4-BE49-F238E27FC236}">
                <a16:creationId xmlns:a16="http://schemas.microsoft.com/office/drawing/2014/main" id="{8DB3B89E-5B0D-7D28-E0F8-22D09E7D7DE0}"/>
              </a:ext>
            </a:extLst>
          </p:cNvPr>
          <p:cNvCxnSpPr>
            <a:cxnSpLocks/>
          </p:cNvCxnSpPr>
          <p:nvPr/>
        </p:nvCxnSpPr>
        <p:spPr>
          <a:xfrm flipH="1">
            <a:off x="2673827" y="4497106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03">
            <a:extLst>
              <a:ext uri="{FF2B5EF4-FFF2-40B4-BE49-F238E27FC236}">
                <a16:creationId xmlns:a16="http://schemas.microsoft.com/office/drawing/2014/main" id="{76592EC3-5C79-389F-90D8-7DFF4B590CE7}"/>
              </a:ext>
            </a:extLst>
          </p:cNvPr>
          <p:cNvCxnSpPr>
            <a:cxnSpLocks/>
            <a:endCxn id="67" idx="2"/>
          </p:cNvCxnSpPr>
          <p:nvPr/>
        </p:nvCxnSpPr>
        <p:spPr>
          <a:xfrm flipH="1" flipV="1">
            <a:off x="3289291" y="4449765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82">
            <a:extLst>
              <a:ext uri="{FF2B5EF4-FFF2-40B4-BE49-F238E27FC236}">
                <a16:creationId xmlns:a16="http://schemas.microsoft.com/office/drawing/2014/main" id="{C0CDD4E2-0144-3DB4-99DD-58EFC364DCD7}"/>
              </a:ext>
            </a:extLst>
          </p:cNvPr>
          <p:cNvSpPr/>
          <p:nvPr/>
        </p:nvSpPr>
        <p:spPr>
          <a:xfrm>
            <a:off x="952773" y="481178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Oval 93">
            <a:extLst>
              <a:ext uri="{FF2B5EF4-FFF2-40B4-BE49-F238E27FC236}">
                <a16:creationId xmlns:a16="http://schemas.microsoft.com/office/drawing/2014/main" id="{029EDDED-AE65-FEEB-22FA-C8707A170E1A}"/>
              </a:ext>
            </a:extLst>
          </p:cNvPr>
          <p:cNvSpPr/>
          <p:nvPr/>
        </p:nvSpPr>
        <p:spPr>
          <a:xfrm>
            <a:off x="1807791" y="459837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Oval 94">
            <a:extLst>
              <a:ext uri="{FF2B5EF4-FFF2-40B4-BE49-F238E27FC236}">
                <a16:creationId xmlns:a16="http://schemas.microsoft.com/office/drawing/2014/main" id="{EB1468BC-0261-4139-481C-6679975359B1}"/>
              </a:ext>
            </a:extLst>
          </p:cNvPr>
          <p:cNvSpPr/>
          <p:nvPr/>
        </p:nvSpPr>
        <p:spPr>
          <a:xfrm>
            <a:off x="3289291" y="43581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95">
            <a:extLst>
              <a:ext uri="{FF2B5EF4-FFF2-40B4-BE49-F238E27FC236}">
                <a16:creationId xmlns:a16="http://schemas.microsoft.com/office/drawing/2014/main" id="{B6CD8891-28CB-300E-8D22-89F453039E06}"/>
              </a:ext>
            </a:extLst>
          </p:cNvPr>
          <p:cNvSpPr/>
          <p:nvPr/>
        </p:nvSpPr>
        <p:spPr>
          <a:xfrm>
            <a:off x="2596578" y="479253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/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105">
                <a:extLst>
                  <a:ext uri="{FF2B5EF4-FFF2-40B4-BE49-F238E27FC236}">
                    <a16:creationId xmlns:a16="http://schemas.microsoft.com/office/drawing/2014/main" id="{C358C50B-FE69-3EE2-A551-FB211247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15" y="4916190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1563" r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12">
            <a:extLst>
              <a:ext uri="{FF2B5EF4-FFF2-40B4-BE49-F238E27FC236}">
                <a16:creationId xmlns:a16="http://schemas.microsoft.com/office/drawing/2014/main" id="{BBF73016-79AE-3391-1708-02E851B07E05}"/>
              </a:ext>
            </a:extLst>
          </p:cNvPr>
          <p:cNvSpPr/>
          <p:nvPr/>
        </p:nvSpPr>
        <p:spPr>
          <a:xfrm>
            <a:off x="444443" y="564885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sp>
        <p:nvSpPr>
          <p:cNvPr id="71" name="Freeform 80">
            <a:extLst>
              <a:ext uri="{FF2B5EF4-FFF2-40B4-BE49-F238E27FC236}">
                <a16:creationId xmlns:a16="http://schemas.microsoft.com/office/drawing/2014/main" id="{2DA9A85B-F764-53EE-1FF0-004A044A7B51}"/>
              </a:ext>
            </a:extLst>
          </p:cNvPr>
          <p:cNvSpPr/>
          <p:nvPr/>
        </p:nvSpPr>
        <p:spPr>
          <a:xfrm>
            <a:off x="6005734" y="4290747"/>
            <a:ext cx="5179124" cy="2026148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2" name="Freeform 81">
            <a:extLst>
              <a:ext uri="{FF2B5EF4-FFF2-40B4-BE49-F238E27FC236}">
                <a16:creationId xmlns:a16="http://schemas.microsoft.com/office/drawing/2014/main" id="{F0E8C043-C639-6860-194A-6E0054166721}"/>
              </a:ext>
            </a:extLst>
          </p:cNvPr>
          <p:cNvSpPr/>
          <p:nvPr/>
        </p:nvSpPr>
        <p:spPr>
          <a:xfrm>
            <a:off x="6005734" y="411458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109">
            <a:extLst>
              <a:ext uri="{FF2B5EF4-FFF2-40B4-BE49-F238E27FC236}">
                <a16:creationId xmlns:a16="http://schemas.microsoft.com/office/drawing/2014/main" id="{034C876E-DD7C-7DF0-871B-EB7D083EDA5F}"/>
              </a:ext>
            </a:extLst>
          </p:cNvPr>
          <p:cNvSpPr/>
          <p:nvPr/>
        </p:nvSpPr>
        <p:spPr>
          <a:xfrm>
            <a:off x="6005734" y="5489446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/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4" name="TextBox 113">
                <a:extLst>
                  <a:ext uri="{FF2B5EF4-FFF2-40B4-BE49-F238E27FC236}">
                    <a16:creationId xmlns:a16="http://schemas.microsoft.com/office/drawing/2014/main" id="{9D34E76E-0E02-A80C-9C8A-7341F4CA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62" y="4888018"/>
                <a:ext cx="486013" cy="385105"/>
              </a:xfrm>
              <a:prstGeom prst="rect">
                <a:avLst/>
              </a:prstGeom>
              <a:blipFill>
                <a:blip r:embed="rId7"/>
                <a:stretch>
                  <a:fillRect l="-15000" t="-4762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115">
            <a:extLst>
              <a:ext uri="{FF2B5EF4-FFF2-40B4-BE49-F238E27FC236}">
                <a16:creationId xmlns:a16="http://schemas.microsoft.com/office/drawing/2014/main" id="{7D53661C-DAA4-9FFD-90B9-BC5815B942F2}"/>
              </a:ext>
            </a:extLst>
          </p:cNvPr>
          <p:cNvCxnSpPr>
            <a:cxnSpLocks/>
          </p:cNvCxnSpPr>
          <p:nvPr/>
        </p:nvCxnSpPr>
        <p:spPr>
          <a:xfrm flipH="1">
            <a:off x="9580164" y="3065187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116">
            <a:extLst>
              <a:ext uri="{FF2B5EF4-FFF2-40B4-BE49-F238E27FC236}">
                <a16:creationId xmlns:a16="http://schemas.microsoft.com/office/drawing/2014/main" id="{B358D1B3-5485-DEDC-24C9-B0AC00C3A5A7}"/>
              </a:ext>
            </a:extLst>
          </p:cNvPr>
          <p:cNvSpPr/>
          <p:nvPr/>
        </p:nvSpPr>
        <p:spPr>
          <a:xfrm>
            <a:off x="9782653" y="289084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7" name="Oval 117">
            <a:extLst>
              <a:ext uri="{FF2B5EF4-FFF2-40B4-BE49-F238E27FC236}">
                <a16:creationId xmlns:a16="http://schemas.microsoft.com/office/drawing/2014/main" id="{3EFC1961-92D6-2AD2-FF79-FB7BD31088BA}"/>
              </a:ext>
            </a:extLst>
          </p:cNvPr>
          <p:cNvSpPr/>
          <p:nvPr/>
        </p:nvSpPr>
        <p:spPr>
          <a:xfrm>
            <a:off x="9849624" y="429260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/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8" name="TextBox 119">
                <a:extLst>
                  <a:ext uri="{FF2B5EF4-FFF2-40B4-BE49-F238E27FC236}">
                    <a16:creationId xmlns:a16="http://schemas.microsoft.com/office/drawing/2014/main" id="{E1694525-171A-72B2-54AC-A18C0BE55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97" y="4446890"/>
                <a:ext cx="486013" cy="385105"/>
              </a:xfrm>
              <a:prstGeom prst="rect">
                <a:avLst/>
              </a:prstGeom>
              <a:blipFill>
                <a:blip r:embed="rId8"/>
                <a:stretch>
                  <a:fillRect l="-15000" t="-4688" r="-1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124">
            <a:extLst>
              <a:ext uri="{FF2B5EF4-FFF2-40B4-BE49-F238E27FC236}">
                <a16:creationId xmlns:a16="http://schemas.microsoft.com/office/drawing/2014/main" id="{4D6BE4C2-36A8-17A3-5030-D07AE31153F0}"/>
              </a:ext>
            </a:extLst>
          </p:cNvPr>
          <p:cNvCxnSpPr>
            <a:cxnSpLocks/>
          </p:cNvCxnSpPr>
          <p:nvPr/>
        </p:nvCxnSpPr>
        <p:spPr>
          <a:xfrm flipH="1">
            <a:off x="9991400" y="3851999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25">
            <a:extLst>
              <a:ext uri="{FF2B5EF4-FFF2-40B4-BE49-F238E27FC236}">
                <a16:creationId xmlns:a16="http://schemas.microsoft.com/office/drawing/2014/main" id="{F0B33D25-09CA-9945-715E-279A5917D3EB}"/>
              </a:ext>
            </a:extLst>
          </p:cNvPr>
          <p:cNvCxnSpPr>
            <a:cxnSpLocks/>
          </p:cNvCxnSpPr>
          <p:nvPr/>
        </p:nvCxnSpPr>
        <p:spPr>
          <a:xfrm flipH="1" flipV="1">
            <a:off x="9574727" y="3535665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126">
            <a:extLst>
              <a:ext uri="{FF2B5EF4-FFF2-40B4-BE49-F238E27FC236}">
                <a16:creationId xmlns:a16="http://schemas.microsoft.com/office/drawing/2014/main" id="{A5DD4361-0F81-84E1-3531-1EF8B0862A2F}"/>
              </a:ext>
            </a:extLst>
          </p:cNvPr>
          <p:cNvSpPr/>
          <p:nvPr/>
        </p:nvSpPr>
        <p:spPr>
          <a:xfrm>
            <a:off x="6586687" y="469893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128">
            <a:extLst>
              <a:ext uri="{FF2B5EF4-FFF2-40B4-BE49-F238E27FC236}">
                <a16:creationId xmlns:a16="http://schemas.microsoft.com/office/drawing/2014/main" id="{EB1FA62B-0490-8BBE-2B78-AE9CDCFFD330}"/>
              </a:ext>
            </a:extLst>
          </p:cNvPr>
          <p:cNvSpPr/>
          <p:nvPr/>
        </p:nvSpPr>
        <p:spPr>
          <a:xfrm>
            <a:off x="9488520" y="345043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3" name="Oval 130">
            <a:extLst>
              <a:ext uri="{FF2B5EF4-FFF2-40B4-BE49-F238E27FC236}">
                <a16:creationId xmlns:a16="http://schemas.microsoft.com/office/drawing/2014/main" id="{0EAFA8DD-5244-0247-8822-DF18A017DC85}"/>
              </a:ext>
            </a:extLst>
          </p:cNvPr>
          <p:cNvSpPr/>
          <p:nvPr/>
        </p:nvSpPr>
        <p:spPr>
          <a:xfrm>
            <a:off x="10201693" y="37659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/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4" name="TextBox 132">
                <a:extLst>
                  <a:ext uri="{FF2B5EF4-FFF2-40B4-BE49-F238E27FC236}">
                    <a16:creationId xmlns:a16="http://schemas.microsoft.com/office/drawing/2014/main" id="{37F39E99-0C04-1CF8-E2C4-29879569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033" y="3621496"/>
                <a:ext cx="486013" cy="384657"/>
              </a:xfrm>
              <a:prstGeom prst="rect">
                <a:avLst/>
              </a:prstGeom>
              <a:blipFill>
                <a:blip r:embed="rId9"/>
                <a:stretch>
                  <a:fillRect l="-16250" t="-4762" r="-2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/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5" name="TextBox 89">
                <a:extLst>
                  <a:ext uri="{FF2B5EF4-FFF2-40B4-BE49-F238E27FC236}">
                    <a16:creationId xmlns:a16="http://schemas.microsoft.com/office/drawing/2014/main" id="{3F24EFBB-BD9A-07F9-4927-1A27609BB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912" y="2635786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Slide Number Placeholder 4">
            <a:extLst>
              <a:ext uri="{FF2B5EF4-FFF2-40B4-BE49-F238E27FC236}">
                <a16:creationId xmlns:a16="http://schemas.microsoft.com/office/drawing/2014/main" id="{EE9D6CC9-7109-7DF3-08A2-B518A83B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1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Rigid Impact Zones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DC93A6-E727-60E2-7B98-7194ED8CA975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rigid impact zone method simply freezes vertices in collision from moving in their pre-collision state.  It’s simple and safe, but has noticeable artifacts.</a:t>
            </a:r>
            <a:endParaRPr lang="en-CN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CFB6D9-AA0E-06BA-8D97-7EAE27CF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300519"/>
            <a:ext cx="2212172" cy="2111456"/>
          </a:xfrm>
          <a:prstGeom prst="rect">
            <a:avLst/>
          </a:prstGeom>
        </p:spPr>
      </p:pic>
      <p:pic>
        <p:nvPicPr>
          <p:cNvPr id="17" name="artifacts">
            <a:hlinkClick r:id="" action="ppaction://media"/>
            <a:extLst>
              <a:ext uri="{FF2B5EF4-FFF2-40B4-BE49-F238E27FC236}">
                <a16:creationId xmlns:a16="http://schemas.microsoft.com/office/drawing/2014/main" id="{D5D3B39D-2856-6544-2A5A-6481955BB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2768" y="2535875"/>
            <a:ext cx="6472897" cy="36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36483" y="5373342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28824" y="5601835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3902E7-A38E-A663-B1AA-63EAB0925C7E}"/>
              </a:ext>
            </a:extLst>
          </p:cNvPr>
          <p:cNvSpPr txBox="1"/>
          <p:nvPr/>
        </p:nvSpPr>
        <p:spPr>
          <a:xfrm>
            <a:off x="3253331" y="4108873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 more collision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C669E1-773B-CF9B-2515-9245301AEDB7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229721" y="3579899"/>
            <a:ext cx="1" cy="528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5E9C890-5C6B-FB03-D2BE-9918F7A02936}"/>
              </a:ext>
            </a:extLst>
          </p:cNvPr>
          <p:cNvSpPr txBox="1"/>
          <p:nvPr/>
        </p:nvSpPr>
        <p:spPr>
          <a:xfrm>
            <a:off x="3949835" y="478871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D3C9D5-0EDD-1E49-C8EE-449379956AE2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4229720" y="4478205"/>
            <a:ext cx="1" cy="310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F6A3A69-DDB8-C6E2-F77B-FE198A00D3BD}"/>
              </a:ext>
            </a:extLst>
          </p:cNvPr>
          <p:cNvCxnSpPr>
            <a:stCxn id="6" idx="3"/>
          </p:cNvCxnSpPr>
          <p:nvPr/>
        </p:nvCxnSpPr>
        <p:spPr>
          <a:xfrm>
            <a:off x="9304276" y="2136525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4E648F-14C8-E20F-80ED-AC9315F989E2}"/>
              </a:ext>
            </a:extLst>
          </p:cNvPr>
          <p:cNvSpPr txBox="1"/>
          <p:nvPr/>
        </p:nvSpPr>
        <p:spPr>
          <a:xfrm>
            <a:off x="10068674" y="195185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7D9F991-D408-95C2-9E05-C07C0F89083B}"/>
              </a:ext>
            </a:extLst>
          </p:cNvPr>
          <p:cNvCxnSpPr/>
          <p:nvPr/>
        </p:nvCxnSpPr>
        <p:spPr>
          <a:xfrm>
            <a:off x="9314550" y="4105706"/>
            <a:ext cx="7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CB29237-3620-A07C-8C7B-02F5DBDEC2F8}"/>
              </a:ext>
            </a:extLst>
          </p:cNvPr>
          <p:cNvSpPr txBox="1"/>
          <p:nvPr/>
        </p:nvSpPr>
        <p:spPr>
          <a:xfrm>
            <a:off x="10068674" y="392104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AD3943-6B22-EFD7-F3F0-B2C6FF52BB48}"/>
              </a:ext>
            </a:extLst>
          </p:cNvPr>
          <p:cNvSpPr/>
          <p:nvPr/>
        </p:nvSpPr>
        <p:spPr>
          <a:xfrm>
            <a:off x="2568539" y="5188677"/>
            <a:ext cx="7037798" cy="1317438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8" name="intersection">
            <a:hlinkClick r:id="" action="ppaction://media"/>
            <a:extLst>
              <a:ext uri="{FF2B5EF4-FFF2-40B4-BE49-F238E27FC236}">
                <a16:creationId xmlns:a16="http://schemas.microsoft.com/office/drawing/2014/main" id="{04EDDCD2-929D-B33C-8C23-CBD1E0E0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4543" y="1138335"/>
            <a:ext cx="8717695" cy="49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/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Eliminating intersections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N" sz="2400" dirty="0">
                    <a:solidFill>
                      <a:schemeClr val="bg1"/>
                    </a:solidFill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" name="Rectangle 13">
                <a:extLst>
                  <a:ext uri="{FF2B5EF4-FFF2-40B4-BE49-F238E27FC236}">
                    <a16:creationId xmlns:a16="http://schemas.microsoft.com/office/drawing/2014/main" id="{ABB2E04E-A765-8817-7E8D-5542C8B40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3985091"/>
                <a:ext cx="2743193" cy="914400"/>
              </a:xfrm>
              <a:prstGeom prst="rect">
                <a:avLst/>
              </a:prstGeom>
              <a:blipFill>
                <a:blip r:embed="rId3"/>
                <a:stretch>
                  <a:fillRect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/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Discrete Collision Detection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Rectangle 14">
                <a:extLst>
                  <a:ext uri="{FF2B5EF4-FFF2-40B4-BE49-F238E27FC236}">
                    <a16:creationId xmlns:a16="http://schemas.microsoft.com/office/drawing/2014/main" id="{444CC633-ED93-7C69-D07E-D7715B722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566" y="2514600"/>
                <a:ext cx="2743193" cy="914400"/>
              </a:xfrm>
              <a:prstGeom prst="rect">
                <a:avLst/>
              </a:prstGeom>
              <a:blipFill>
                <a:blip r:embed="rId4"/>
                <a:stretch>
                  <a:fillRect r="-664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EA9FE8D0-DACC-48DE-B25F-EDA73C75CCB0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9451163" y="3429000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8">
            <a:extLst>
              <a:ext uri="{FF2B5EF4-FFF2-40B4-BE49-F238E27FC236}">
                <a16:creationId xmlns:a16="http://schemas.microsoft.com/office/drawing/2014/main" id="{6945F342-1760-4C92-FC34-C994DA225309}"/>
              </a:ext>
            </a:extLst>
          </p:cNvPr>
          <p:cNvCxnSpPr>
            <a:cxnSpLocks/>
          </p:cNvCxnSpPr>
          <p:nvPr/>
        </p:nvCxnSpPr>
        <p:spPr>
          <a:xfrm>
            <a:off x="9451163" y="4899491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A51A80-E32C-0F58-A6E9-2AC4E406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49" y="1774967"/>
            <a:ext cx="6799372" cy="468747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Let’s consider how to eliminate existing intersections, but without using any collision history.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Such a method is useful when there are already intersections in simulation, due to:</a:t>
            </a:r>
          </a:p>
          <a:p>
            <a:pPr lvl="1"/>
            <a:r>
              <a:rPr lang="en-US" sz="2000" dirty="0">
                <a:latin typeface="+mj-lt"/>
              </a:rPr>
              <a:t>Past collision handling failures</a:t>
            </a:r>
          </a:p>
          <a:p>
            <a:pPr lvl="1"/>
            <a:r>
              <a:rPr lang="en-US" sz="2000" dirty="0">
                <a:latin typeface="+mj-lt"/>
              </a:rPr>
              <a:t>Intense user interaction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In this case, we don’t require the simulation is to always </a:t>
            </a:r>
            <a:r>
              <a:rPr lang="en-US" sz="2400" u="sng" dirty="0">
                <a:latin typeface="+mj-lt"/>
              </a:rPr>
              <a:t>intersection-free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  <p:cxnSp>
        <p:nvCxnSpPr>
          <p:cNvPr id="10" name="Straight Arrow Connector 32">
            <a:extLst>
              <a:ext uri="{FF2B5EF4-FFF2-40B4-BE49-F238E27FC236}">
                <a16:creationId xmlns:a16="http://schemas.microsoft.com/office/drawing/2014/main" id="{F8C48C2E-E57A-F99D-2084-460C1CE0D943}"/>
              </a:ext>
            </a:extLst>
          </p:cNvPr>
          <p:cNvCxnSpPr>
            <a:cxnSpLocks/>
          </p:cNvCxnSpPr>
          <p:nvPr/>
        </p:nvCxnSpPr>
        <p:spPr>
          <a:xfrm>
            <a:off x="9451162" y="1958509"/>
            <a:ext cx="0" cy="556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8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1E0400-4A8D-D541-A627-FFEAB3D3CA6C}"/>
              </a:ext>
            </a:extLst>
          </p:cNvPr>
          <p:cNvSpPr/>
          <p:nvPr/>
        </p:nvSpPr>
        <p:spPr>
          <a:xfrm>
            <a:off x="1612421" y="2620853"/>
            <a:ext cx="1888958" cy="1745393"/>
          </a:xfrm>
          <a:prstGeom prst="rect">
            <a:avLst/>
          </a:prstGeom>
          <a:solidFill>
            <a:schemeClr val="accent6">
              <a:alpha val="48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E37BFCA0-3F09-91D9-703A-9CA7CE039102}"/>
              </a:ext>
            </a:extLst>
          </p:cNvPr>
          <p:cNvSpPr/>
          <p:nvPr/>
        </p:nvSpPr>
        <p:spPr>
          <a:xfrm rot="19474929">
            <a:off x="2871571" y="3730535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A6A9A8B5-16C3-55B9-6AAF-FDA67853058A}"/>
              </a:ext>
            </a:extLst>
          </p:cNvPr>
          <p:cNvCxnSpPr>
            <a:cxnSpLocks/>
          </p:cNvCxnSpPr>
          <p:nvPr/>
        </p:nvCxnSpPr>
        <p:spPr>
          <a:xfrm flipH="1" flipV="1">
            <a:off x="3068241" y="3761764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6">
            <a:extLst>
              <a:ext uri="{FF2B5EF4-FFF2-40B4-BE49-F238E27FC236}">
                <a16:creationId xmlns:a16="http://schemas.microsoft.com/office/drawing/2014/main" id="{15EF7406-78A6-51C6-0C5D-E3613753F01E}"/>
              </a:ext>
            </a:extLst>
          </p:cNvPr>
          <p:cNvSpPr/>
          <p:nvPr/>
        </p:nvSpPr>
        <p:spPr>
          <a:xfrm rot="19474929">
            <a:off x="7475278" y="3717046"/>
            <a:ext cx="2064509" cy="18116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42140E26-5CC6-E7EF-485D-17305C19B173}"/>
              </a:ext>
            </a:extLst>
          </p:cNvPr>
          <p:cNvCxnSpPr>
            <a:cxnSpLocks/>
          </p:cNvCxnSpPr>
          <p:nvPr/>
        </p:nvCxnSpPr>
        <p:spPr>
          <a:xfrm flipH="1" flipV="1">
            <a:off x="7671948" y="3748275"/>
            <a:ext cx="394739" cy="5466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20">
            <a:extLst>
              <a:ext uri="{FF2B5EF4-FFF2-40B4-BE49-F238E27FC236}">
                <a16:creationId xmlns:a16="http://schemas.microsoft.com/office/drawing/2014/main" id="{C03393B4-AD4C-2863-1C9C-0C534A1F5C5E}"/>
              </a:ext>
            </a:extLst>
          </p:cNvPr>
          <p:cNvSpPr/>
          <p:nvPr/>
        </p:nvSpPr>
        <p:spPr>
          <a:xfrm>
            <a:off x="6921981" y="2770341"/>
            <a:ext cx="2923674" cy="2237874"/>
          </a:xfrm>
          <a:custGeom>
            <a:avLst/>
            <a:gdLst>
              <a:gd name="connsiteX0" fmla="*/ 2923674 w 2923674"/>
              <a:gd name="connsiteY0" fmla="*/ 0 h 2237874"/>
              <a:gd name="connsiteX1" fmla="*/ 1552074 w 2923674"/>
              <a:gd name="connsiteY1" fmla="*/ 264695 h 2237874"/>
              <a:gd name="connsiteX2" fmla="*/ 1155032 w 2923674"/>
              <a:gd name="connsiteY2" fmla="*/ 1540042 h 2237874"/>
              <a:gd name="connsiteX3" fmla="*/ 0 w 2923674"/>
              <a:gd name="connsiteY3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674" h="2237874">
                <a:moveTo>
                  <a:pt x="2923674" y="0"/>
                </a:moveTo>
                <a:lnTo>
                  <a:pt x="1552074" y="264695"/>
                </a:lnTo>
                <a:lnTo>
                  <a:pt x="1155032" y="1540042"/>
                </a:lnTo>
                <a:lnTo>
                  <a:pt x="0" y="2237874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C952D9E8-9CE1-35A0-DC37-4EF9DC8C3480}"/>
              </a:ext>
            </a:extLst>
          </p:cNvPr>
          <p:cNvSpPr/>
          <p:nvPr/>
        </p:nvSpPr>
        <p:spPr>
          <a:xfrm>
            <a:off x="3409735" y="42746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338AD24D-7D60-AA6E-B2D0-E1BDCB373ECA}"/>
              </a:ext>
            </a:extLst>
          </p:cNvPr>
          <p:cNvSpPr/>
          <p:nvPr/>
        </p:nvSpPr>
        <p:spPr>
          <a:xfrm>
            <a:off x="6848372" y="491657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B9589C0F-08FF-FC46-1A78-F46DBC91F25A}"/>
              </a:ext>
            </a:extLst>
          </p:cNvPr>
          <p:cNvSpPr/>
          <p:nvPr/>
        </p:nvSpPr>
        <p:spPr>
          <a:xfrm>
            <a:off x="7975043" y="420326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7D3FFBA2-3DD5-20C3-9ECF-83843AB53304}"/>
              </a:ext>
            </a:extLst>
          </p:cNvPr>
          <p:cNvSpPr/>
          <p:nvPr/>
        </p:nvSpPr>
        <p:spPr>
          <a:xfrm>
            <a:off x="9784088" y="27109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27415F4-4773-4CA1-8798-6DF9822950A5}"/>
              </a:ext>
            </a:extLst>
          </p:cNvPr>
          <p:cNvSpPr/>
          <p:nvPr/>
        </p:nvSpPr>
        <p:spPr>
          <a:xfrm>
            <a:off x="8374575" y="295856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0788F5C1-9691-2D51-88BC-5A3B9FE024AA}"/>
              </a:ext>
            </a:extLst>
          </p:cNvPr>
          <p:cNvSpPr/>
          <p:nvPr/>
        </p:nvSpPr>
        <p:spPr>
          <a:xfrm>
            <a:off x="7153862" y="6070089"/>
            <a:ext cx="2828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Cloth-volume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3F423AA1-5DFF-297B-6C0B-6CA8A6BBE4F6}"/>
              </a:ext>
            </a:extLst>
          </p:cNvPr>
          <p:cNvSpPr/>
          <p:nvPr/>
        </p:nvSpPr>
        <p:spPr>
          <a:xfrm>
            <a:off x="1722239" y="6085528"/>
            <a:ext cx="30867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Volume-volume intersection</a:t>
            </a:r>
            <a:endParaRPr lang="en-CN" sz="2000" dirty="0">
              <a:latin typeface="+mj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4C58E62-5A1A-1139-2FB2-F929CEB7FC0F}"/>
              </a:ext>
            </a:extLst>
          </p:cNvPr>
          <p:cNvSpPr txBox="1">
            <a:spLocks/>
          </p:cNvSpPr>
          <p:nvPr/>
        </p:nvSpPr>
        <p:spPr>
          <a:xfrm>
            <a:off x="676107" y="1010051"/>
            <a:ext cx="10839785" cy="149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Eliminating cloth-volume and volume-volume intersections is straightforward: simply pushing vertices/edges in the volume out.</a:t>
            </a:r>
          </a:p>
        </p:txBody>
      </p:sp>
    </p:spTree>
    <p:extLst>
      <p:ext uri="{BB962C8B-B14F-4D97-AF65-F5344CB8AC3E}">
        <p14:creationId xmlns:p14="http://schemas.microsoft.com/office/powerpoint/2010/main" val="9848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situation is complicated in cloth-cloth intersection, since we don’t have a clear definition of inside and outside.</a:t>
            </a:r>
          </a:p>
          <a:p>
            <a:endParaRPr lang="en-US" sz="1000" dirty="0"/>
          </a:p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55BAEB5-45F1-4C48-2FA7-C854E704B7AD}"/>
              </a:ext>
            </a:extLst>
          </p:cNvPr>
          <p:cNvSpPr/>
          <p:nvPr/>
        </p:nvSpPr>
        <p:spPr>
          <a:xfrm>
            <a:off x="457201" y="3814475"/>
            <a:ext cx="11020926" cy="1684421"/>
          </a:xfrm>
          <a:custGeom>
            <a:avLst/>
            <a:gdLst>
              <a:gd name="connsiteX0" fmla="*/ 0 w 11020926"/>
              <a:gd name="connsiteY0" fmla="*/ 1612231 h 1684421"/>
              <a:gd name="connsiteX1" fmla="*/ 1552073 w 11020926"/>
              <a:gd name="connsiteY1" fmla="*/ 1576137 h 1684421"/>
              <a:gd name="connsiteX2" fmla="*/ 3465094 w 11020926"/>
              <a:gd name="connsiteY2" fmla="*/ 854242 h 1684421"/>
              <a:gd name="connsiteX3" fmla="*/ 5065294 w 11020926"/>
              <a:gd name="connsiteY3" fmla="*/ 0 h 1684421"/>
              <a:gd name="connsiteX4" fmla="*/ 6821905 w 11020926"/>
              <a:gd name="connsiteY4" fmla="*/ 637674 h 1684421"/>
              <a:gd name="connsiteX5" fmla="*/ 7988968 w 11020926"/>
              <a:gd name="connsiteY5" fmla="*/ 1479884 h 1684421"/>
              <a:gd name="connsiteX6" fmla="*/ 9901989 w 11020926"/>
              <a:gd name="connsiteY6" fmla="*/ 1684421 h 1684421"/>
              <a:gd name="connsiteX7" fmla="*/ 11020926 w 11020926"/>
              <a:gd name="connsiteY7" fmla="*/ 1359568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20926" h="1684421">
                <a:moveTo>
                  <a:pt x="0" y="1612231"/>
                </a:moveTo>
                <a:lnTo>
                  <a:pt x="1552073" y="1576137"/>
                </a:lnTo>
                <a:lnTo>
                  <a:pt x="3465094" y="854242"/>
                </a:lnTo>
                <a:lnTo>
                  <a:pt x="5065294" y="0"/>
                </a:lnTo>
                <a:lnTo>
                  <a:pt x="6821905" y="637674"/>
                </a:lnTo>
                <a:lnTo>
                  <a:pt x="7988968" y="1479884"/>
                </a:lnTo>
                <a:lnTo>
                  <a:pt x="9901989" y="1684421"/>
                </a:lnTo>
                <a:lnTo>
                  <a:pt x="11020926" y="1359568"/>
                </a:lnTo>
              </a:path>
            </a:pathLst>
          </a:cu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CB0F476-1F73-E4F9-818D-CD80DB3B7081}"/>
              </a:ext>
            </a:extLst>
          </p:cNvPr>
          <p:cNvSpPr/>
          <p:nvPr/>
        </p:nvSpPr>
        <p:spPr>
          <a:xfrm>
            <a:off x="1021877" y="3429000"/>
            <a:ext cx="10419347" cy="1816768"/>
          </a:xfrm>
          <a:custGeom>
            <a:avLst/>
            <a:gdLst>
              <a:gd name="connsiteX0" fmla="*/ 0 w 10419347"/>
              <a:gd name="connsiteY0" fmla="*/ 0 h 1816768"/>
              <a:gd name="connsiteX1" fmla="*/ 1588168 w 10419347"/>
              <a:gd name="connsiteY1" fmla="*/ 228600 h 1816768"/>
              <a:gd name="connsiteX2" fmla="*/ 3092115 w 10419347"/>
              <a:gd name="connsiteY2" fmla="*/ 733926 h 1816768"/>
              <a:gd name="connsiteX3" fmla="*/ 4812631 w 10419347"/>
              <a:gd name="connsiteY3" fmla="*/ 1816768 h 1816768"/>
              <a:gd name="connsiteX4" fmla="*/ 6990347 w 10419347"/>
              <a:gd name="connsiteY4" fmla="*/ 1058779 h 1816768"/>
              <a:gd name="connsiteX5" fmla="*/ 9288379 w 10419347"/>
              <a:gd name="connsiteY5" fmla="*/ 1179094 h 1816768"/>
              <a:gd name="connsiteX6" fmla="*/ 10419347 w 10419347"/>
              <a:gd name="connsiteY6" fmla="*/ 481263 h 18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19347" h="1816768">
                <a:moveTo>
                  <a:pt x="0" y="0"/>
                </a:moveTo>
                <a:lnTo>
                  <a:pt x="1588168" y="228600"/>
                </a:lnTo>
                <a:lnTo>
                  <a:pt x="3092115" y="733926"/>
                </a:lnTo>
                <a:lnTo>
                  <a:pt x="4812631" y="1816768"/>
                </a:lnTo>
                <a:lnTo>
                  <a:pt x="6990347" y="1058779"/>
                </a:lnTo>
                <a:lnTo>
                  <a:pt x="9288379" y="1179094"/>
                </a:lnTo>
                <a:lnTo>
                  <a:pt x="10419347" y="481263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27DE06C3-CBDE-478E-C6A5-B9FB9E6E1C36}"/>
              </a:ext>
            </a:extLst>
          </p:cNvPr>
          <p:cNvSpPr/>
          <p:nvPr/>
        </p:nvSpPr>
        <p:spPr>
          <a:xfrm>
            <a:off x="1905789" y="531560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4620B00E-4C00-37F0-B7B0-6B9A5213812B}"/>
              </a:ext>
            </a:extLst>
          </p:cNvPr>
          <p:cNvSpPr/>
          <p:nvPr/>
        </p:nvSpPr>
        <p:spPr>
          <a:xfrm>
            <a:off x="3780320" y="457707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22">
            <a:extLst>
              <a:ext uri="{FF2B5EF4-FFF2-40B4-BE49-F238E27FC236}">
                <a16:creationId xmlns:a16="http://schemas.microsoft.com/office/drawing/2014/main" id="{ACA33097-066F-3A61-01F6-558F2446D84E}"/>
              </a:ext>
            </a:extLst>
          </p:cNvPr>
          <p:cNvSpPr/>
          <p:nvPr/>
        </p:nvSpPr>
        <p:spPr>
          <a:xfrm>
            <a:off x="8364959" y="518848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C6BE91A4-2B81-C166-B022-24EEF921F4C7}"/>
              </a:ext>
            </a:extLst>
          </p:cNvPr>
          <p:cNvSpPr/>
          <p:nvPr/>
        </p:nvSpPr>
        <p:spPr>
          <a:xfrm>
            <a:off x="10282202" y="544053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590095CF-1EDC-3153-CB5B-B9210024F580}"/>
              </a:ext>
            </a:extLst>
          </p:cNvPr>
          <p:cNvSpPr/>
          <p:nvPr/>
        </p:nvSpPr>
        <p:spPr>
          <a:xfrm>
            <a:off x="2527828" y="358787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7">
            <a:extLst>
              <a:ext uri="{FF2B5EF4-FFF2-40B4-BE49-F238E27FC236}">
                <a16:creationId xmlns:a16="http://schemas.microsoft.com/office/drawing/2014/main" id="{D989A15C-AD6A-5BB0-AC26-32A11358786B}"/>
              </a:ext>
            </a:extLst>
          </p:cNvPr>
          <p:cNvSpPr/>
          <p:nvPr/>
        </p:nvSpPr>
        <p:spPr>
          <a:xfrm>
            <a:off x="4010926" y="404307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9716B922-32DC-E77B-B41E-C7CE88656A0E}"/>
              </a:ext>
            </a:extLst>
          </p:cNvPr>
          <p:cNvSpPr/>
          <p:nvPr/>
        </p:nvSpPr>
        <p:spPr>
          <a:xfrm>
            <a:off x="7928924" y="440947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BE6F302B-AD8D-FBE3-1E8F-D3368478FED6}"/>
              </a:ext>
            </a:extLst>
          </p:cNvPr>
          <p:cNvSpPr/>
          <p:nvPr/>
        </p:nvSpPr>
        <p:spPr>
          <a:xfrm>
            <a:off x="10198891" y="45251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2DA83BC-AD35-D6FA-F977-5B1104698161}"/>
              </a:ext>
            </a:extLst>
          </p:cNvPr>
          <p:cNvSpPr/>
          <p:nvPr/>
        </p:nvSpPr>
        <p:spPr>
          <a:xfrm>
            <a:off x="4475748" y="3820928"/>
            <a:ext cx="3092116" cy="842210"/>
          </a:xfrm>
          <a:custGeom>
            <a:avLst/>
            <a:gdLst>
              <a:gd name="connsiteX0" fmla="*/ 0 w 3092116"/>
              <a:gd name="connsiteY0" fmla="*/ 553452 h 842210"/>
              <a:gd name="connsiteX1" fmla="*/ 1046748 w 3092116"/>
              <a:gd name="connsiteY1" fmla="*/ 0 h 842210"/>
              <a:gd name="connsiteX2" fmla="*/ 2827421 w 3092116"/>
              <a:gd name="connsiteY2" fmla="*/ 649705 h 842210"/>
              <a:gd name="connsiteX3" fmla="*/ 3092116 w 3092116"/>
              <a:gd name="connsiteY3" fmla="*/ 842210 h 84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2116" h="842210">
                <a:moveTo>
                  <a:pt x="0" y="553452"/>
                </a:moveTo>
                <a:lnTo>
                  <a:pt x="1046748" y="0"/>
                </a:lnTo>
                <a:lnTo>
                  <a:pt x="2827421" y="649705"/>
                </a:lnTo>
                <a:lnTo>
                  <a:pt x="3092116" y="842210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2439C7F1-034F-4FA0-6EA7-15C1F9AC5AAF}"/>
              </a:ext>
            </a:extLst>
          </p:cNvPr>
          <p:cNvSpPr/>
          <p:nvPr/>
        </p:nvSpPr>
        <p:spPr>
          <a:xfrm>
            <a:off x="4463716" y="4362348"/>
            <a:ext cx="3080085" cy="890337"/>
          </a:xfrm>
          <a:custGeom>
            <a:avLst/>
            <a:gdLst>
              <a:gd name="connsiteX0" fmla="*/ 0 w 3080085"/>
              <a:gd name="connsiteY0" fmla="*/ 0 h 890337"/>
              <a:gd name="connsiteX1" fmla="*/ 1395664 w 3080085"/>
              <a:gd name="connsiteY1" fmla="*/ 890337 h 890337"/>
              <a:gd name="connsiteX2" fmla="*/ 3080085 w 3080085"/>
              <a:gd name="connsiteY2" fmla="*/ 288758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0085" h="890337">
                <a:moveTo>
                  <a:pt x="0" y="0"/>
                </a:moveTo>
                <a:lnTo>
                  <a:pt x="1395664" y="890337"/>
                </a:lnTo>
                <a:lnTo>
                  <a:pt x="3080085" y="288758"/>
                </a:ln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E0D1D13A-4191-F2C2-EE28-D9C409BDC2F6}"/>
              </a:ext>
            </a:extLst>
          </p:cNvPr>
          <p:cNvSpPr/>
          <p:nvPr/>
        </p:nvSpPr>
        <p:spPr>
          <a:xfrm>
            <a:off x="7192992" y="434189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0D75E0A0-C7F2-6C02-8419-5C9DF8D96633}"/>
              </a:ext>
            </a:extLst>
          </p:cNvPr>
          <p:cNvSpPr/>
          <p:nvPr/>
        </p:nvSpPr>
        <p:spPr>
          <a:xfrm>
            <a:off x="5429875" y="37278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1536878C-D1AE-9482-C6C4-E43390CBA73E}"/>
              </a:ext>
            </a:extLst>
          </p:cNvPr>
          <p:cNvSpPr/>
          <p:nvPr/>
        </p:nvSpPr>
        <p:spPr>
          <a:xfrm>
            <a:off x="5756302" y="513886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B505C8F0-9854-9F39-FD60-7C9CB1E85F93}"/>
              </a:ext>
            </a:extLst>
          </p:cNvPr>
          <p:cNvSpPr/>
          <p:nvPr/>
        </p:nvSpPr>
        <p:spPr>
          <a:xfrm>
            <a:off x="7449399" y="456294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6">
            <a:extLst>
              <a:ext uri="{FF2B5EF4-FFF2-40B4-BE49-F238E27FC236}">
                <a16:creationId xmlns:a16="http://schemas.microsoft.com/office/drawing/2014/main" id="{85310FC4-FD64-1010-AB0C-4D3F05F5C436}"/>
              </a:ext>
            </a:extLst>
          </p:cNvPr>
          <p:cNvSpPr/>
          <p:nvPr/>
        </p:nvSpPr>
        <p:spPr>
          <a:xfrm>
            <a:off x="4387843" y="430707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B3B50-0E7A-9C4A-A2EA-CE9DB56ABCB2}"/>
              </a:ext>
            </a:extLst>
          </p:cNvPr>
          <p:cNvSpPr/>
          <p:nvPr/>
        </p:nvSpPr>
        <p:spPr>
          <a:xfrm>
            <a:off x="2701453" y="2427893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Spatial Hashing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AA4538-C7B2-154B-9827-6B2190E97341}"/>
              </a:ext>
            </a:extLst>
          </p:cNvPr>
          <p:cNvSpPr/>
          <p:nvPr/>
        </p:nvSpPr>
        <p:spPr>
          <a:xfrm>
            <a:off x="2701453" y="4058898"/>
            <a:ext cx="260179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Bounding Volume Hierarchy (BVH)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FF4101-4D2C-4643-A20D-EAA85DA660D9}"/>
              </a:ext>
            </a:extLst>
          </p:cNvPr>
          <p:cNvCxnSpPr/>
          <p:nvPr/>
        </p:nvCxnSpPr>
        <p:spPr>
          <a:xfrm>
            <a:off x="5908951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CBCAE-1CB9-934F-8127-61D4B4C58152}"/>
              </a:ext>
            </a:extLst>
          </p:cNvPr>
          <p:cNvCxnSpPr/>
          <p:nvPr/>
        </p:nvCxnSpPr>
        <p:spPr>
          <a:xfrm>
            <a:off x="2024411" y="1461082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0D070C-BC1E-0743-AA9B-C61FE8273A75}"/>
              </a:ext>
            </a:extLst>
          </p:cNvPr>
          <p:cNvCxnSpPr/>
          <p:nvPr/>
        </p:nvCxnSpPr>
        <p:spPr>
          <a:xfrm>
            <a:off x="10508945" y="1507840"/>
            <a:ext cx="0" cy="449277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513E7-A611-BF42-B2EE-F76FA18FF988}"/>
              </a:ext>
            </a:extLst>
          </p:cNvPr>
          <p:cNvSpPr/>
          <p:nvPr/>
        </p:nvSpPr>
        <p:spPr>
          <a:xfrm>
            <a:off x="6879314" y="2443133"/>
            <a:ext cx="274162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Gilbert–Johnson–Keerthi </a:t>
            </a:r>
            <a:r>
              <a:rPr lang="en-CN" sz="2400" dirty="0"/>
              <a:t>(</a:t>
            </a:r>
            <a:r>
              <a:rPr lang="en-US" sz="2400" dirty="0"/>
              <a:t>GJK</a:t>
            </a:r>
            <a:r>
              <a:rPr lang="en-CN" sz="2400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DAC3E8-2A21-5A40-A3C2-D15A96FE9D03}"/>
              </a:ext>
            </a:extLst>
          </p:cNvPr>
          <p:cNvSpPr/>
          <p:nvPr/>
        </p:nvSpPr>
        <p:spPr>
          <a:xfrm>
            <a:off x="6879314" y="4074137"/>
            <a:ext cx="2741622" cy="12009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Separating Axis Theorem </a:t>
            </a:r>
            <a:r>
              <a:rPr lang="en-CN" sz="2400" dirty="0"/>
              <a:t>(</a:t>
            </a:r>
            <a:r>
              <a:rPr lang="en-US" sz="2400" dirty="0"/>
              <a:t>SAT</a:t>
            </a:r>
            <a:r>
              <a:rPr lang="en-CN" sz="2400" dirty="0"/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D6CF5A-B2B1-264D-9282-72748D7CA76E}"/>
              </a:ext>
            </a:extLst>
          </p:cNvPr>
          <p:cNvSpPr/>
          <p:nvPr/>
        </p:nvSpPr>
        <p:spPr>
          <a:xfrm>
            <a:off x="472568" y="3079566"/>
            <a:ext cx="2171258" cy="1282535"/>
          </a:xfrm>
          <a:prstGeom prst="rightArrow">
            <a:avLst>
              <a:gd name="adj1" fmla="val 50000"/>
              <a:gd name="adj2" fmla="val 41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A4C3306-247C-264F-B4CF-D19BA1BC02E2}"/>
              </a:ext>
            </a:extLst>
          </p:cNvPr>
          <p:cNvSpPr/>
          <p:nvPr/>
        </p:nvSpPr>
        <p:spPr>
          <a:xfrm>
            <a:off x="5031801" y="3241167"/>
            <a:ext cx="1852537" cy="918858"/>
          </a:xfrm>
          <a:prstGeom prst="rightArrow">
            <a:avLst>
              <a:gd name="adj1" fmla="val 54744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Pair Condidates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/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0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3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3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1D1045-1B97-1745-B273-1AC3541C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88" y="3476638"/>
                <a:ext cx="486013" cy="461665"/>
              </a:xfrm>
              <a:prstGeom prst="rect">
                <a:avLst/>
              </a:prstGeom>
              <a:blipFill>
                <a:blip r:embed="rId3"/>
                <a:stretch>
                  <a:fillRect l="-35897" r="-228205" b="-342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9510342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2658-2047-1849-AF3E-7DF1D8139EB9}"/>
              </a:ext>
            </a:extLst>
          </p:cNvPr>
          <p:cNvSpPr/>
          <p:nvPr/>
        </p:nvSpPr>
        <p:spPr>
          <a:xfrm>
            <a:off x="3710858" y="346976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F2E89-E71F-704E-B42A-C59DCD364F6E}"/>
              </a:ext>
            </a:extLst>
          </p:cNvPr>
          <p:cNvSpPr/>
          <p:nvPr/>
        </p:nvSpPr>
        <p:spPr>
          <a:xfrm>
            <a:off x="7972057" y="346976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or</a:t>
            </a:r>
            <a:endParaRPr lang="en-CN" sz="2400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9C90D-23CE-B84B-B751-A8DAAB9A41E8}"/>
              </a:ext>
            </a:extLst>
          </p:cNvPr>
          <p:cNvSpPr/>
          <p:nvPr/>
        </p:nvSpPr>
        <p:spPr>
          <a:xfrm>
            <a:off x="2129689" y="5938620"/>
            <a:ext cx="3745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Broad-Phase Collision Culling</a:t>
            </a:r>
            <a:endParaRPr lang="en-CN" sz="24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98421-1D50-8B41-AE03-23ADDB9C9BAB}"/>
              </a:ext>
            </a:extLst>
          </p:cNvPr>
          <p:cNvSpPr/>
          <p:nvPr/>
        </p:nvSpPr>
        <p:spPr>
          <a:xfrm>
            <a:off x="6397758" y="5938620"/>
            <a:ext cx="3704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Narrow-Phase Collision Test</a:t>
            </a:r>
            <a:endParaRPr lang="en-CN" sz="2400" dirty="0"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A588A-0CE4-8539-4DC7-4BA09E406AFF}"/>
              </a:ext>
            </a:extLst>
          </p:cNvPr>
          <p:cNvSpPr txBox="1"/>
          <p:nvPr/>
        </p:nvSpPr>
        <p:spPr>
          <a:xfrm>
            <a:off x="3936240" y="1032793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sz="2400" b="1" dirty="0">
                <a:solidFill>
                  <a:schemeClr val="accent2">
                    <a:lumMod val="75000"/>
                  </a:schemeClr>
                </a:solidFill>
              </a:rPr>
              <a:t>Collision Detection Pipeline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7B480F-0A17-9097-842C-93C3568E16E3}"/>
              </a:ext>
            </a:extLst>
          </p:cNvPr>
          <p:cNvSpPr txBox="1">
            <a:spLocks/>
          </p:cNvSpPr>
          <p:nvPr/>
        </p:nvSpPr>
        <p:spPr>
          <a:xfrm>
            <a:off x="789308" y="1299850"/>
            <a:ext cx="10666468" cy="1186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Baraff</a:t>
            </a:r>
            <a:r>
              <a:rPr lang="en-US" sz="2400" dirty="0"/>
              <a:t> et al. used flood-fill to segment cloth into regions and decided which region is in intersection.  </a:t>
            </a:r>
            <a:r>
              <a:rPr lang="en-US" sz="2400" dirty="0">
                <a:solidFill>
                  <a:schemeClr val="accent2"/>
                </a:solidFill>
              </a:rPr>
              <a:t>(Cannot handle boundary well.)</a:t>
            </a:r>
          </a:p>
          <a:p>
            <a:endParaRPr lang="en-CN" sz="24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A142E5-1FA4-48E7-78E1-E7ED2476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4" t="15439" r="14985" b="8596"/>
          <a:stretch/>
        </p:blipFill>
        <p:spPr>
          <a:xfrm>
            <a:off x="3574415" y="2168491"/>
            <a:ext cx="4884865" cy="3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5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altLang="zh-CN" b="1" dirty="0"/>
              <a:t>Intersection Elimination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1E94394-09EF-B820-4117-A1FE2B034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1" t="16491" r="27083" b="23509"/>
          <a:stretch/>
        </p:blipFill>
        <p:spPr>
          <a:xfrm>
            <a:off x="5911133" y="2439979"/>
            <a:ext cx="4896852" cy="39906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845C2B-6B08-5F64-9977-54F480C9F515}"/>
              </a:ext>
            </a:extLst>
          </p:cNvPr>
          <p:cNvSpPr txBox="1">
            <a:spLocks/>
          </p:cNvSpPr>
          <p:nvPr/>
        </p:nvSpPr>
        <p:spPr>
          <a:xfrm>
            <a:off x="789308" y="1292865"/>
            <a:ext cx="10666468" cy="18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err="1"/>
              <a:t>Volino</a:t>
            </a:r>
            <a:r>
              <a:rPr lang="en-US" altLang="zh-CN" sz="2400" dirty="0"/>
              <a:t> and </a:t>
            </a:r>
            <a:r>
              <a:rPr lang="en-US" sz="2400" dirty="0" err="1"/>
              <a:t>Magnenat-Thalmann</a:t>
            </a:r>
            <a:r>
              <a:rPr lang="en-US" sz="2400" dirty="0"/>
              <a:t> proposed to untangle cloth by reducing the intersection contour.</a:t>
            </a:r>
          </a:p>
          <a:p>
            <a:endParaRPr lang="en-US" sz="1000" dirty="0"/>
          </a:p>
          <a:p>
            <a:r>
              <a:rPr lang="en-US" sz="2400" dirty="0"/>
              <a:t>Their method can handle boundaries, but it doesn’t always work.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endParaRPr lang="en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3BF58-9D0F-37DB-7D87-EEB53592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4" t="36141" r="38998" b="23333"/>
          <a:stretch/>
        </p:blipFill>
        <p:spPr>
          <a:xfrm>
            <a:off x="623885" y="2785839"/>
            <a:ext cx="4896852" cy="277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AF8CD-9E7C-4892-3CA7-77ED8456E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42" y="5710761"/>
            <a:ext cx="2382138" cy="5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E81CA-80B1-F5D4-0FBB-E380A2D508C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and Futher Readings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C82A806-B3C4-433A-1A17-598286F0A30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GAMES103-</a:t>
            </a:r>
            <a:r>
              <a:rPr lang="zh-CN" altLang="en-US" sz="2400" dirty="0"/>
              <a:t>基于物理的计算机动画入门 </a:t>
            </a:r>
            <a:r>
              <a:rPr lang="en-US" altLang="zh-CN" sz="2400" dirty="0"/>
              <a:t>[</a:t>
            </a:r>
            <a:r>
              <a:rPr lang="en-US" altLang="zh-CN" sz="2400" dirty="0">
                <a:hlinkClick r:id="rId3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Incremental Potential Contact: Intersection- and Inversion-free Large Deformation Dynamics [</a:t>
            </a:r>
            <a:r>
              <a:rPr lang="en-US" altLang="zh-CN" sz="2400" dirty="0">
                <a:hlinkClick r:id="rId4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Position Based Dynamics [</a:t>
            </a:r>
            <a:r>
              <a:rPr lang="en-US" altLang="zh-CN" sz="2400" dirty="0">
                <a:hlinkClick r:id="rId5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Untangling Cloth [</a:t>
            </a:r>
            <a:r>
              <a:rPr lang="en-US" altLang="zh-CN" sz="2400" dirty="0">
                <a:hlinkClick r:id="rId6"/>
              </a:rPr>
              <a:t>Link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Resolving surface collisions through intersection contour minimization [</a:t>
            </a:r>
            <a:r>
              <a:rPr lang="en-US" altLang="zh-CN" sz="2400" dirty="0">
                <a:hlinkClick r:id="rId7"/>
              </a:rPr>
              <a:t>Link</a:t>
            </a:r>
            <a:r>
              <a:rPr lang="en-US" altLang="zh-CN" sz="2400" dirty="0"/>
              <a:t>]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C315C-F1B5-98E8-97F5-DE936168FAC8}"/>
              </a:ext>
            </a:extLst>
          </p:cNvPr>
          <p:cNvSpPr txBox="1"/>
          <p:nvPr/>
        </p:nvSpPr>
        <p:spPr>
          <a:xfrm>
            <a:off x="1209781" y="6078865"/>
            <a:ext cx="9403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All relevant files (ppt, pdf, image, code, video):</a:t>
            </a:r>
          </a:p>
          <a:p>
            <a:pPr marL="0" indent="0">
              <a:buNone/>
            </a:pPr>
            <a:r>
              <a:rPr lang="en-US" altLang="zh-CN" sz="1400" dirty="0">
                <a:hlinkClick r:id="rId8"/>
              </a:rPr>
              <a:t>https://github.com/LILKOTYO/Lab-Presentation/tree/master/20230522_Collision_Handling</a:t>
            </a:r>
            <a:endParaRPr lang="en-US" altLang="zh-CN" sz="14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4CEE6F-1DFE-8D41-35FE-C2EB299C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4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Outline Today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0CCD7E-2295-5042-90B0-EB50DDB104A3}"/>
              </a:ext>
            </a:extLst>
          </p:cNvPr>
          <p:cNvSpPr/>
          <p:nvPr/>
        </p:nvSpPr>
        <p:spPr>
          <a:xfrm>
            <a:off x="799485" y="3261404"/>
            <a:ext cx="1852537" cy="918858"/>
          </a:xfrm>
          <a:prstGeom prst="rightArrow">
            <a:avLst>
              <a:gd name="adj1" fmla="val 31481"/>
              <a:gd name="adj2" fmla="val 3981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Colliding Pairs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C118B0E-FB2F-BDF7-272B-30F88E0C313B}"/>
              </a:ext>
            </a:extLst>
          </p:cNvPr>
          <p:cNvSpPr/>
          <p:nvPr/>
        </p:nvSpPr>
        <p:spPr>
          <a:xfrm>
            <a:off x="2928824" y="2665499"/>
            <a:ext cx="2601795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Impact Zone Optimization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A218-D366-1A56-201B-6D63B06F66AB}"/>
              </a:ext>
            </a:extLst>
          </p:cNvPr>
          <p:cNvSpPr/>
          <p:nvPr/>
        </p:nvSpPr>
        <p:spPr>
          <a:xfrm>
            <a:off x="6562656" y="1679325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Interior Point Method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7A46F58-376F-DEF4-2F10-D7C80DE9C08B}"/>
              </a:ext>
            </a:extLst>
          </p:cNvPr>
          <p:cNvSpPr/>
          <p:nvPr/>
        </p:nvSpPr>
        <p:spPr>
          <a:xfrm>
            <a:off x="6562654" y="3622535"/>
            <a:ext cx="274162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Rigid Impact Zones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FB6A765-8DA5-6D8F-AEBD-B505A81930A1}"/>
              </a:ext>
            </a:extLst>
          </p:cNvPr>
          <p:cNvSpPr/>
          <p:nvPr/>
        </p:nvSpPr>
        <p:spPr>
          <a:xfrm>
            <a:off x="6367903" y="5114221"/>
            <a:ext cx="274162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Intersection Elimination</a:t>
            </a:r>
            <a:endParaRPr lang="en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41F0B5-AEBE-4314-10CB-04E6D7EAABE4}"/>
              </a:ext>
            </a:extLst>
          </p:cNvPr>
          <p:cNvSpPr txBox="1"/>
          <p:nvPr/>
        </p:nvSpPr>
        <p:spPr>
          <a:xfrm>
            <a:off x="2960244" y="5342714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For Cloth Simulation</a:t>
            </a:r>
            <a:endParaRPr lang="zh-CN" altLang="en-US" sz="2400" b="1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6E3A44E-FD1A-36BC-FAEC-0852AAB9DB8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530619" y="2136525"/>
            <a:ext cx="1032037" cy="98617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37A4096B-88F1-ADDE-9108-861773715F33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530619" y="3122699"/>
            <a:ext cx="1032035" cy="95703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9B803D5-53C6-D870-ED1F-C331CF4529C7}"/>
              </a:ext>
            </a:extLst>
          </p:cNvPr>
          <p:cNvSpPr txBox="1"/>
          <p:nvPr/>
        </p:nvSpPr>
        <p:spPr>
          <a:xfrm>
            <a:off x="4333016" y="1199075"/>
            <a:ext cx="4069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A Practical System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2BBE8A2-FFCA-E90C-227D-0190A38BB92F}"/>
              </a:ext>
            </a:extLst>
          </p:cNvPr>
          <p:cNvSpPr/>
          <p:nvPr/>
        </p:nvSpPr>
        <p:spPr>
          <a:xfrm>
            <a:off x="9483047" y="4089115"/>
            <a:ext cx="1721290" cy="174592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Implicit Simulation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Explicit methods calculate the state of a system at a later time from the state of the system at the current time, while implicit methods find a solution by solving an equation involving both the current state of the system and the later one.</a:t>
            </a:r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/>
              <p:nvPr/>
            </p:nvSpPr>
            <p:spPr>
              <a:xfrm>
                <a:off x="1172967" y="2091556"/>
                <a:ext cx="8814529" cy="4606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Implicit Euler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Increment: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1-st order approximation: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Construct the linear system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65F665-0B60-AE22-914D-950F8B59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67" y="2091556"/>
                <a:ext cx="8814529" cy="4606774"/>
              </a:xfrm>
              <a:prstGeom prst="rect">
                <a:avLst/>
              </a:prstGeom>
              <a:blipFill>
                <a:blip r:embed="rId3"/>
                <a:stretch>
                  <a:fillRect l="-899" r="-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4713268F-5565-5340-86CA-AEED142767E7}"/>
              </a:ext>
            </a:extLst>
          </p:cNvPr>
          <p:cNvSpPr/>
          <p:nvPr/>
        </p:nvSpPr>
        <p:spPr>
          <a:xfrm>
            <a:off x="3339101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9C040E-B26D-2BB9-FB3B-5D476B601E95}"/>
              </a:ext>
            </a:extLst>
          </p:cNvPr>
          <p:cNvSpPr/>
          <p:nvPr/>
        </p:nvSpPr>
        <p:spPr>
          <a:xfrm>
            <a:off x="4997775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90E4B32-5038-6D53-31C2-872D9A33785A}"/>
              </a:ext>
            </a:extLst>
          </p:cNvPr>
          <p:cNvSpPr/>
          <p:nvPr/>
        </p:nvSpPr>
        <p:spPr>
          <a:xfrm>
            <a:off x="7173883" y="5496674"/>
            <a:ext cx="544530" cy="1058238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/>
              <p:nvPr/>
            </p:nvSpPr>
            <p:spPr>
              <a:xfrm>
                <a:off x="9028229" y="3960652"/>
                <a:ext cx="2624774" cy="185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altLang="zh-CN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7044CE-E821-5BA1-96F9-00F24687E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29" y="3960652"/>
                <a:ext cx="2624774" cy="1850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3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Interior Point Method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Freeform 74">
            <a:extLst>
              <a:ext uri="{FF2B5EF4-FFF2-40B4-BE49-F238E27FC236}">
                <a16:creationId xmlns:a16="http://schemas.microsoft.com/office/drawing/2014/main" id="{F18E55B9-4E38-8EA8-974A-19BDCE960E86}"/>
              </a:ext>
            </a:extLst>
          </p:cNvPr>
          <p:cNvSpPr/>
          <p:nvPr/>
        </p:nvSpPr>
        <p:spPr>
          <a:xfrm>
            <a:off x="6677802" y="3787986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Freeform 75">
            <a:extLst>
              <a:ext uri="{FF2B5EF4-FFF2-40B4-BE49-F238E27FC236}">
                <a16:creationId xmlns:a16="http://schemas.microsoft.com/office/drawing/2014/main" id="{9BD354B2-2D1A-5E3A-DA29-D02D2E6547A2}"/>
              </a:ext>
            </a:extLst>
          </p:cNvPr>
          <p:cNvSpPr/>
          <p:nvPr/>
        </p:nvSpPr>
        <p:spPr>
          <a:xfrm>
            <a:off x="6677802" y="3611829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/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TextBox 83">
                <a:extLst>
                  <a:ext uri="{FF2B5EF4-FFF2-40B4-BE49-F238E27FC236}">
                    <a16:creationId xmlns:a16="http://schemas.microsoft.com/office/drawing/2014/main" id="{3FDA1581-6734-4383-F7F9-0A3C2FBD0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287" y="4387217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BCE13080-4C89-2FF3-4894-82A7F5A59E2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0466522" y="2573332"/>
            <a:ext cx="66971" cy="12146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85">
            <a:extLst>
              <a:ext uri="{FF2B5EF4-FFF2-40B4-BE49-F238E27FC236}">
                <a16:creationId xmlns:a16="http://schemas.microsoft.com/office/drawing/2014/main" id="{99823DA7-5F0E-51B5-CE57-347C5A0EFB08}"/>
              </a:ext>
            </a:extLst>
          </p:cNvPr>
          <p:cNvSpPr/>
          <p:nvPr/>
        </p:nvSpPr>
        <p:spPr>
          <a:xfrm>
            <a:off x="10374878" y="23900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Oval 87">
            <a:extLst>
              <a:ext uri="{FF2B5EF4-FFF2-40B4-BE49-F238E27FC236}">
                <a16:creationId xmlns:a16="http://schemas.microsoft.com/office/drawing/2014/main" id="{17D25867-9219-978A-8B1F-78893033EB33}"/>
              </a:ext>
            </a:extLst>
          </p:cNvPr>
          <p:cNvSpPr/>
          <p:nvPr/>
        </p:nvSpPr>
        <p:spPr>
          <a:xfrm>
            <a:off x="10441849" y="37918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/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89">
                <a:extLst>
                  <a:ext uri="{FF2B5EF4-FFF2-40B4-BE49-F238E27FC236}">
                    <a16:creationId xmlns:a16="http://schemas.microsoft.com/office/drawing/2014/main" id="{67CA7B26-7A97-8F51-F8C8-463A390F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88" y="2237224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l="-1500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/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TextBox 90">
                <a:extLst>
                  <a:ext uri="{FF2B5EF4-FFF2-40B4-BE49-F238E27FC236}">
                    <a16:creationId xmlns:a16="http://schemas.microsoft.com/office/drawing/2014/main" id="{2552A684-CC64-19AC-D3E7-42DB8022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522" y="3946089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96">
            <a:extLst>
              <a:ext uri="{FF2B5EF4-FFF2-40B4-BE49-F238E27FC236}">
                <a16:creationId xmlns:a16="http://schemas.microsoft.com/office/drawing/2014/main" id="{5420DB68-4356-8E28-E1EE-4F4626E2642A}"/>
              </a:ext>
            </a:extLst>
          </p:cNvPr>
          <p:cNvCxnSpPr>
            <a:cxnSpLocks/>
          </p:cNvCxnSpPr>
          <p:nvPr/>
        </p:nvCxnSpPr>
        <p:spPr>
          <a:xfrm flipH="1">
            <a:off x="7241681" y="4087408"/>
            <a:ext cx="782624" cy="19248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99">
            <a:extLst>
              <a:ext uri="{FF2B5EF4-FFF2-40B4-BE49-F238E27FC236}">
                <a16:creationId xmlns:a16="http://schemas.microsoft.com/office/drawing/2014/main" id="{931E008E-B61E-EED8-5832-166E6ACF7AC7}"/>
              </a:ext>
            </a:extLst>
          </p:cNvPr>
          <p:cNvCxnSpPr>
            <a:cxnSpLocks/>
          </p:cNvCxnSpPr>
          <p:nvPr/>
        </p:nvCxnSpPr>
        <p:spPr>
          <a:xfrm flipH="1" flipV="1">
            <a:off x="8131093" y="4076365"/>
            <a:ext cx="698336" cy="1629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01">
            <a:extLst>
              <a:ext uri="{FF2B5EF4-FFF2-40B4-BE49-F238E27FC236}">
                <a16:creationId xmlns:a16="http://schemas.microsoft.com/office/drawing/2014/main" id="{C974756C-D363-548C-BB0B-286A189E4EB6}"/>
              </a:ext>
            </a:extLst>
          </p:cNvPr>
          <p:cNvCxnSpPr>
            <a:cxnSpLocks/>
          </p:cNvCxnSpPr>
          <p:nvPr/>
        </p:nvCxnSpPr>
        <p:spPr>
          <a:xfrm flipH="1">
            <a:off x="8899966" y="3883452"/>
            <a:ext cx="615610" cy="3729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03">
            <a:extLst>
              <a:ext uri="{FF2B5EF4-FFF2-40B4-BE49-F238E27FC236}">
                <a16:creationId xmlns:a16="http://schemas.microsoft.com/office/drawing/2014/main" id="{1FE9C4EC-F688-F1EA-4B74-9AA2FB1D323A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515430" y="3836111"/>
            <a:ext cx="923416" cy="473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82">
            <a:extLst>
              <a:ext uri="{FF2B5EF4-FFF2-40B4-BE49-F238E27FC236}">
                <a16:creationId xmlns:a16="http://schemas.microsoft.com/office/drawing/2014/main" id="{2853F316-D1FD-D387-E321-B00BCAEA9322}"/>
              </a:ext>
            </a:extLst>
          </p:cNvPr>
          <p:cNvSpPr/>
          <p:nvPr/>
        </p:nvSpPr>
        <p:spPr>
          <a:xfrm>
            <a:off x="7178912" y="4198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93">
            <a:extLst>
              <a:ext uri="{FF2B5EF4-FFF2-40B4-BE49-F238E27FC236}">
                <a16:creationId xmlns:a16="http://schemas.microsoft.com/office/drawing/2014/main" id="{C9DE0FB3-1E5F-453B-D0A1-21959A36ECC8}"/>
              </a:ext>
            </a:extLst>
          </p:cNvPr>
          <p:cNvSpPr/>
          <p:nvPr/>
        </p:nvSpPr>
        <p:spPr>
          <a:xfrm>
            <a:off x="8033930" y="39847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94">
            <a:extLst>
              <a:ext uri="{FF2B5EF4-FFF2-40B4-BE49-F238E27FC236}">
                <a16:creationId xmlns:a16="http://schemas.microsoft.com/office/drawing/2014/main" id="{519D8183-EB07-A08A-5A5C-9B9F91016372}"/>
              </a:ext>
            </a:extLst>
          </p:cNvPr>
          <p:cNvSpPr/>
          <p:nvPr/>
        </p:nvSpPr>
        <p:spPr>
          <a:xfrm>
            <a:off x="9515430" y="374446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Oval 95">
            <a:extLst>
              <a:ext uri="{FF2B5EF4-FFF2-40B4-BE49-F238E27FC236}">
                <a16:creationId xmlns:a16="http://schemas.microsoft.com/office/drawing/2014/main" id="{635DE433-59DC-C27A-7B5A-9E06BC189CFC}"/>
              </a:ext>
            </a:extLst>
          </p:cNvPr>
          <p:cNvSpPr/>
          <p:nvPr/>
        </p:nvSpPr>
        <p:spPr>
          <a:xfrm>
            <a:off x="8822717" y="417888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/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TextBox 105">
                <a:extLst>
                  <a:ext uri="{FF2B5EF4-FFF2-40B4-BE49-F238E27FC236}">
                    <a16:creationId xmlns:a16="http://schemas.microsoft.com/office/drawing/2014/main" id="{C7F1A4F1-85B4-5200-5096-2604B9C4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754" y="4302536"/>
                <a:ext cx="486013" cy="384657"/>
              </a:xfrm>
              <a:prstGeom prst="rect">
                <a:avLst/>
              </a:prstGeom>
              <a:blipFill>
                <a:blip r:embed="rId7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2">
            <a:extLst>
              <a:ext uri="{FF2B5EF4-FFF2-40B4-BE49-F238E27FC236}">
                <a16:creationId xmlns:a16="http://schemas.microsoft.com/office/drawing/2014/main" id="{A69F2056-3EB8-3DA6-2EBE-DC2D89A7030C}"/>
              </a:ext>
            </a:extLst>
          </p:cNvPr>
          <p:cNvSpPr/>
          <p:nvPr/>
        </p:nvSpPr>
        <p:spPr>
          <a:xfrm>
            <a:off x="6670582" y="5035202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/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+mj-lt"/>
                    <a:ea typeface="+mj-ea"/>
                    <a:cs typeface="+mj-cs"/>
                  </a:rPr>
                  <a:t>Interior point method reaches a best solution by traversing the interior of the feasible region.</a:t>
                </a:r>
              </a:p>
              <a:p>
                <a:endParaRPr lang="en-US" altLang="zh-CN" sz="2400" dirty="0">
                  <a:latin typeface="+mj-lt"/>
                  <a:ea typeface="+mj-ea"/>
                  <a:cs typeface="+mj-c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Do collision detection before assembling linear systems (option)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Construct collision 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𝑉𝐹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𝐸𝐸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 for all possible collision pairs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j-lt"/>
                    <a:ea typeface="+mj-ea"/>
                    <a:cs typeface="+mj-cs"/>
                  </a:rPr>
                  <a:t>Calculate the Hessian matrix of the energy and assemble the linear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𝑉𝐹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𝐸𝐸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1A0CDA9-D21A-CA8F-4B2C-17DFE2300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0" y="1938637"/>
                <a:ext cx="6143946" cy="4899868"/>
              </a:xfrm>
              <a:prstGeom prst="rect">
                <a:avLst/>
              </a:prstGeom>
              <a:blipFill>
                <a:blip r:embed="rId8"/>
                <a:stretch>
                  <a:fillRect l="-1488" t="-871" r="-1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0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C225E674-23A8-A2AA-5B8F-523E88917F0A}"/>
              </a:ext>
            </a:extLst>
          </p:cNvPr>
          <p:cNvSpPr txBox="1">
            <a:spLocks/>
          </p:cNvSpPr>
          <p:nvPr/>
        </p:nvSpPr>
        <p:spPr>
          <a:xfrm>
            <a:off x="404596" y="4615840"/>
            <a:ext cx="4027254" cy="176274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For simplicity, let’s consider the Log-barrier repulsion between two vertices.</a:t>
            </a:r>
            <a:endParaRPr lang="en-CN" altLang="zh-CN" sz="24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792BF2D-CAB3-5319-1106-BEB06337C646}"/>
              </a:ext>
            </a:extLst>
          </p:cNvPr>
          <p:cNvSpPr txBox="1">
            <a:spLocks/>
          </p:cNvSpPr>
          <p:nvPr/>
        </p:nvSpPr>
        <p:spPr>
          <a:xfrm>
            <a:off x="396667" y="2968057"/>
            <a:ext cx="3487796" cy="1409002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7BAB1D8-5DFD-6CCF-2053-E2565CFE1A52}"/>
              </a:ext>
            </a:extLst>
          </p:cNvPr>
          <p:cNvSpPr txBox="1">
            <a:spLocks/>
          </p:cNvSpPr>
          <p:nvPr/>
        </p:nvSpPr>
        <p:spPr>
          <a:xfrm>
            <a:off x="406775" y="2094908"/>
            <a:ext cx="2927133" cy="63299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/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1" name="TextBox 55">
                <a:extLst>
                  <a:ext uri="{FF2B5EF4-FFF2-40B4-BE49-F238E27FC236}">
                    <a16:creationId xmlns:a16="http://schemas.microsoft.com/office/drawing/2014/main" id="{457C80FD-E56A-E8FA-169A-90A08D1C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102" y="2177994"/>
                <a:ext cx="4098673" cy="425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/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12F2244D-17ED-8815-90C5-16AC2F58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251" y="3035562"/>
                <a:ext cx="5841263" cy="6329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/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3" name="TextBox 61">
                <a:extLst>
                  <a:ext uri="{FF2B5EF4-FFF2-40B4-BE49-F238E27FC236}">
                    <a16:creationId xmlns:a16="http://schemas.microsoft.com/office/drawing/2014/main" id="{288DB8A9-8725-0EA8-FD12-5D5BE95AF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314" y="3676345"/>
                <a:ext cx="5845312" cy="632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8">
            <a:extLst>
              <a:ext uri="{FF2B5EF4-FFF2-40B4-BE49-F238E27FC236}">
                <a16:creationId xmlns:a16="http://schemas.microsoft.com/office/drawing/2014/main" id="{2DCDCE3E-A361-C10A-EA42-990E8FA5DAC9}"/>
              </a:ext>
            </a:extLst>
          </p:cNvPr>
          <p:cNvCxnSpPr>
            <a:cxnSpLocks/>
          </p:cNvCxnSpPr>
          <p:nvPr/>
        </p:nvCxnSpPr>
        <p:spPr>
          <a:xfrm>
            <a:off x="4547361" y="5447830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7">
            <a:extLst>
              <a:ext uri="{FF2B5EF4-FFF2-40B4-BE49-F238E27FC236}">
                <a16:creationId xmlns:a16="http://schemas.microsoft.com/office/drawing/2014/main" id="{D208F52B-A0A5-8D81-D9A0-C782C9768AD9}"/>
              </a:ext>
            </a:extLst>
          </p:cNvPr>
          <p:cNvCxnSpPr>
            <a:cxnSpLocks/>
          </p:cNvCxnSpPr>
          <p:nvPr/>
        </p:nvCxnSpPr>
        <p:spPr>
          <a:xfrm flipV="1">
            <a:off x="4893870" y="2135901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/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09637F73-9233-4838-229A-D4A7AF78B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10" y="5471399"/>
                <a:ext cx="1705275" cy="446917"/>
              </a:xfrm>
              <a:prstGeom prst="rect">
                <a:avLst/>
              </a:prstGeom>
              <a:blipFill>
                <a:blip r:embed="rId6"/>
                <a:stretch>
                  <a:fillRect l="-3571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/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 17">
                <a:extLst>
                  <a:ext uri="{FF2B5EF4-FFF2-40B4-BE49-F238E27FC236}">
                    <a16:creationId xmlns:a16="http://schemas.microsoft.com/office/drawing/2014/main" id="{14E64DE7-E1BF-03D6-0CFF-6E7B5B6D0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46251" y="3571749"/>
                <a:ext cx="3294300" cy="400110"/>
              </a:xfrm>
              <a:prstGeom prst="rect">
                <a:avLst/>
              </a:prstGeom>
              <a:blipFill>
                <a:blip r:embed="rId7"/>
                <a:stretch>
                  <a:fillRect l="-9231" r="-27692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20">
            <a:extLst>
              <a:ext uri="{FF2B5EF4-FFF2-40B4-BE49-F238E27FC236}">
                <a16:creationId xmlns:a16="http://schemas.microsoft.com/office/drawing/2014/main" id="{8177FBC3-49C4-E377-10B8-6DCEB5C64674}"/>
              </a:ext>
            </a:extLst>
          </p:cNvPr>
          <p:cNvSpPr/>
          <p:nvPr/>
        </p:nvSpPr>
        <p:spPr>
          <a:xfrm>
            <a:off x="4970071" y="2193272"/>
            <a:ext cx="3024674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D7AA253-A865-C43D-89A6-3BBEFED62410}"/>
              </a:ext>
            </a:extLst>
          </p:cNvPr>
          <p:cNvSpPr/>
          <p:nvPr/>
        </p:nvSpPr>
        <p:spPr>
          <a:xfrm>
            <a:off x="5369666" y="2259160"/>
            <a:ext cx="2701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Infinite resistance as distance -&gt;0</a:t>
            </a:r>
            <a:endParaRPr lang="en-CN" dirty="0">
              <a:latin typeface="+mj-lt"/>
            </a:endParaRPr>
          </a:p>
        </p:txBody>
      </p:sp>
      <p:cxnSp>
        <p:nvCxnSpPr>
          <p:cNvPr id="50" name="Straight Arrow Connector 23">
            <a:extLst>
              <a:ext uri="{FF2B5EF4-FFF2-40B4-BE49-F238E27FC236}">
                <a16:creationId xmlns:a16="http://schemas.microsoft.com/office/drawing/2014/main" id="{68268F9A-8B2C-2A6D-BA5C-74562A068E0F}"/>
              </a:ext>
            </a:extLst>
          </p:cNvPr>
          <p:cNvCxnSpPr>
            <a:cxnSpLocks/>
          </p:cNvCxnSpPr>
          <p:nvPr/>
        </p:nvCxnSpPr>
        <p:spPr>
          <a:xfrm flipH="1">
            <a:off x="5017851" y="2281528"/>
            <a:ext cx="3425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8">
            <a:extLst>
              <a:ext uri="{FF2B5EF4-FFF2-40B4-BE49-F238E27FC236}">
                <a16:creationId xmlns:a16="http://schemas.microsoft.com/office/drawing/2014/main" id="{9AA696CD-8A59-F5DA-5DAC-DDBE640009B2}"/>
              </a:ext>
            </a:extLst>
          </p:cNvPr>
          <p:cNvSpPr/>
          <p:nvPr/>
        </p:nvSpPr>
        <p:spPr>
          <a:xfrm>
            <a:off x="8967699" y="2257054"/>
            <a:ext cx="1802972" cy="3185962"/>
          </a:xfrm>
          <a:custGeom>
            <a:avLst/>
            <a:gdLst>
              <a:gd name="connsiteX0" fmla="*/ 3792354 w 3792354"/>
              <a:gd name="connsiteY0" fmla="*/ 3185962 h 3185962"/>
              <a:gd name="connsiteX1" fmla="*/ 673768 w 3792354"/>
              <a:gd name="connsiteY1" fmla="*/ 2492943 h 3185962"/>
              <a:gd name="connsiteX2" fmla="*/ 0 w 3792354"/>
              <a:gd name="connsiteY2" fmla="*/ 0 h 31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3185962">
                <a:moveTo>
                  <a:pt x="3792354" y="3185962"/>
                </a:moveTo>
                <a:cubicBezTo>
                  <a:pt x="2549090" y="3104949"/>
                  <a:pt x="1305827" y="3023937"/>
                  <a:pt x="673768" y="2492943"/>
                </a:cubicBezTo>
                <a:cubicBezTo>
                  <a:pt x="41709" y="1961949"/>
                  <a:pt x="20854" y="980974"/>
                  <a:pt x="0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52" name="Straight Arrow Connector 86">
            <a:extLst>
              <a:ext uri="{FF2B5EF4-FFF2-40B4-BE49-F238E27FC236}">
                <a16:creationId xmlns:a16="http://schemas.microsoft.com/office/drawing/2014/main" id="{5468FB15-D532-2759-95CB-DBB6A5F735FE}"/>
              </a:ext>
            </a:extLst>
          </p:cNvPr>
          <p:cNvCxnSpPr>
            <a:cxnSpLocks/>
          </p:cNvCxnSpPr>
          <p:nvPr/>
        </p:nvCxnSpPr>
        <p:spPr>
          <a:xfrm>
            <a:off x="8536112" y="5447829"/>
            <a:ext cx="3483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88">
            <a:extLst>
              <a:ext uri="{FF2B5EF4-FFF2-40B4-BE49-F238E27FC236}">
                <a16:creationId xmlns:a16="http://schemas.microsoft.com/office/drawing/2014/main" id="{131631ED-7CF1-AAA6-E53B-DB56CBD639A1}"/>
              </a:ext>
            </a:extLst>
          </p:cNvPr>
          <p:cNvCxnSpPr>
            <a:cxnSpLocks/>
          </p:cNvCxnSpPr>
          <p:nvPr/>
        </p:nvCxnSpPr>
        <p:spPr>
          <a:xfrm flipV="1">
            <a:off x="8882621" y="2135900"/>
            <a:ext cx="0" cy="3551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/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Distance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54" name="Rectangle 91">
                <a:extLst>
                  <a:ext uri="{FF2B5EF4-FFF2-40B4-BE49-F238E27FC236}">
                    <a16:creationId xmlns:a16="http://schemas.microsoft.com/office/drawing/2014/main" id="{7A42579D-1D9D-3B88-DC26-C9AD7C1BB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361" y="5471398"/>
                <a:ext cx="1705275" cy="446917"/>
              </a:xfrm>
              <a:prstGeom prst="rect">
                <a:avLst/>
              </a:prstGeom>
              <a:blipFill>
                <a:blip r:embed="rId8"/>
                <a:stretch>
                  <a:fillRect l="-3929" t="-2740" b="-19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/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Resistance Magnitude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le 92">
                <a:extLst>
                  <a:ext uri="{FF2B5EF4-FFF2-40B4-BE49-F238E27FC236}">
                    <a16:creationId xmlns:a16="http://schemas.microsoft.com/office/drawing/2014/main" id="{777C4557-9F52-06D5-E8B0-27D9DECC2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935002" y="3571748"/>
                <a:ext cx="3294300" cy="400110"/>
              </a:xfrm>
              <a:prstGeom prst="rect">
                <a:avLst/>
              </a:prstGeom>
              <a:blipFill>
                <a:blip r:embed="rId9"/>
                <a:stretch>
                  <a:fillRect l="-7576" r="-25758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102">
            <a:extLst>
              <a:ext uri="{FF2B5EF4-FFF2-40B4-BE49-F238E27FC236}">
                <a16:creationId xmlns:a16="http://schemas.microsoft.com/office/drawing/2014/main" id="{3BF3A10A-B355-1775-14A3-62FD59A1FA57}"/>
              </a:ext>
            </a:extLst>
          </p:cNvPr>
          <p:cNvSpPr/>
          <p:nvPr/>
        </p:nvSpPr>
        <p:spPr>
          <a:xfrm>
            <a:off x="9181801" y="4370807"/>
            <a:ext cx="3294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j-lt"/>
              </a:rPr>
              <a:t>Local support </a:t>
            </a:r>
          </a:p>
          <a:p>
            <a:pPr algn="ctr"/>
            <a:r>
              <a:rPr lang="en-US" dirty="0">
                <a:latin typeface="+mj-lt"/>
              </a:rPr>
              <a:t>(IPC, [Wu et al. 2020])</a:t>
            </a:r>
            <a:endParaRPr lang="en-CN" dirty="0">
              <a:latin typeface="+mj-lt"/>
            </a:endParaRPr>
          </a:p>
        </p:txBody>
      </p:sp>
      <p:cxnSp>
        <p:nvCxnSpPr>
          <p:cNvPr id="57" name="Straight Arrow Connector 104">
            <a:extLst>
              <a:ext uri="{FF2B5EF4-FFF2-40B4-BE49-F238E27FC236}">
                <a16:creationId xmlns:a16="http://schemas.microsoft.com/office/drawing/2014/main" id="{7A9F40F1-67C8-6909-B8EC-E9558A5B4884}"/>
              </a:ext>
            </a:extLst>
          </p:cNvPr>
          <p:cNvCxnSpPr>
            <a:cxnSpLocks/>
          </p:cNvCxnSpPr>
          <p:nvPr/>
        </p:nvCxnSpPr>
        <p:spPr>
          <a:xfrm>
            <a:off x="10770671" y="5017138"/>
            <a:ext cx="0" cy="362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/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𝐼𝑃𝐶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den>
                                  </m:f>
                                </m:e>
                              </m:func>
                            </m:e>
                            <m:e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C47EA4FC-E5FA-5D4E-2B39-40B47F41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7" y="4793114"/>
                <a:ext cx="4098673" cy="1387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9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Log-Barrier Interior Point Method</a:t>
            </a:r>
            <a:endParaRPr lang="en-CN" b="1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1837CE5-DE42-1CED-114C-1937CDC9A3CB}"/>
              </a:ext>
            </a:extLst>
          </p:cNvPr>
          <p:cNvSpPr txBox="1">
            <a:spLocks/>
          </p:cNvSpPr>
          <p:nvPr/>
        </p:nvSpPr>
        <p:spPr>
          <a:xfrm>
            <a:off x="570232" y="905581"/>
            <a:ext cx="1083978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then formulate the problem as:</a:t>
            </a:r>
            <a:endParaRPr lang="en-CN" sz="24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6FFF5E-EC19-4753-55FB-AFBFDB3BF76E}"/>
              </a:ext>
            </a:extLst>
          </p:cNvPr>
          <p:cNvSpPr txBox="1">
            <a:spLocks/>
          </p:cNvSpPr>
          <p:nvPr/>
        </p:nvSpPr>
        <p:spPr>
          <a:xfrm>
            <a:off x="1051418" y="3217586"/>
            <a:ext cx="5818133" cy="186226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/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A10E8278-E587-66D1-96C1-53CAC844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5" y="4618243"/>
                <a:ext cx="3176335" cy="31329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/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DD596555-BA8B-DE73-C895-F479CA2A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18" y="1833711"/>
                <a:ext cx="5433547" cy="816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/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box>
                                <m:box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b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e>
                          </m:nary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9">
                <a:extLst>
                  <a:ext uri="{FF2B5EF4-FFF2-40B4-BE49-F238E27FC236}">
                    <a16:creationId xmlns:a16="http://schemas.microsoft.com/office/drawing/2014/main" id="{1DC86B55-23B8-975D-F5E4-0CCB3F97C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50" y="3886566"/>
                <a:ext cx="5951588" cy="816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40">
            <a:extLst>
              <a:ext uri="{FF2B5EF4-FFF2-40B4-BE49-F238E27FC236}">
                <a16:creationId xmlns:a16="http://schemas.microsoft.com/office/drawing/2014/main" id="{88C24A5F-B6CD-D5BE-A61F-9887E410DB84}"/>
              </a:ext>
            </a:extLst>
          </p:cNvPr>
          <p:cNvSpPr/>
          <p:nvPr/>
        </p:nvSpPr>
        <p:spPr>
          <a:xfrm>
            <a:off x="7665161" y="3605084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78201647-6A3F-054D-A5F3-B10EED5400E8}"/>
              </a:ext>
            </a:extLst>
          </p:cNvPr>
          <p:cNvSpPr/>
          <p:nvPr/>
        </p:nvSpPr>
        <p:spPr>
          <a:xfrm>
            <a:off x="7665161" y="3428927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/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ADED96E5-D396-2C5A-B067-225906E26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64" y="4250481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44">
            <a:extLst>
              <a:ext uri="{FF2B5EF4-FFF2-40B4-BE49-F238E27FC236}">
                <a16:creationId xmlns:a16="http://schemas.microsoft.com/office/drawing/2014/main" id="{BEC1B659-5F18-0EB4-8E1B-AC55AC1AACBE}"/>
              </a:ext>
            </a:extLst>
          </p:cNvPr>
          <p:cNvSpPr/>
          <p:nvPr/>
        </p:nvSpPr>
        <p:spPr>
          <a:xfrm>
            <a:off x="10669125" y="231265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/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3" name="TextBox 46">
                <a:extLst>
                  <a:ext uri="{FF2B5EF4-FFF2-40B4-BE49-F238E27FC236}">
                    <a16:creationId xmlns:a16="http://schemas.microsoft.com/office/drawing/2014/main" id="{E9099527-CAF8-80B0-62E1-58F020A5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235" y="2159831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l="-16456" r="-40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48">
            <a:extLst>
              <a:ext uri="{FF2B5EF4-FFF2-40B4-BE49-F238E27FC236}">
                <a16:creationId xmlns:a16="http://schemas.microsoft.com/office/drawing/2014/main" id="{DEAEF136-0346-EA99-DB70-2B671F37AC24}"/>
              </a:ext>
            </a:extLst>
          </p:cNvPr>
          <p:cNvCxnSpPr>
            <a:cxnSpLocks/>
          </p:cNvCxnSpPr>
          <p:nvPr/>
        </p:nvCxnSpPr>
        <p:spPr>
          <a:xfrm flipH="1" flipV="1">
            <a:off x="8229041" y="4096987"/>
            <a:ext cx="427749" cy="4690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9">
            <a:extLst>
              <a:ext uri="{FF2B5EF4-FFF2-40B4-BE49-F238E27FC236}">
                <a16:creationId xmlns:a16="http://schemas.microsoft.com/office/drawing/2014/main" id="{DD5A6F5F-08E1-E506-2F6B-4BAEE0ECA166}"/>
              </a:ext>
            </a:extLst>
          </p:cNvPr>
          <p:cNvCxnSpPr>
            <a:cxnSpLocks/>
          </p:cNvCxnSpPr>
          <p:nvPr/>
        </p:nvCxnSpPr>
        <p:spPr>
          <a:xfrm flipH="1">
            <a:off x="9060353" y="3758119"/>
            <a:ext cx="470454" cy="13604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0">
            <a:extLst>
              <a:ext uri="{FF2B5EF4-FFF2-40B4-BE49-F238E27FC236}">
                <a16:creationId xmlns:a16="http://schemas.microsoft.com/office/drawing/2014/main" id="{72C94412-133E-E8DA-78DC-8CE8C84C3423}"/>
              </a:ext>
            </a:extLst>
          </p:cNvPr>
          <p:cNvCxnSpPr>
            <a:cxnSpLocks/>
          </p:cNvCxnSpPr>
          <p:nvPr/>
        </p:nvCxnSpPr>
        <p:spPr>
          <a:xfrm flipH="1">
            <a:off x="10152934" y="3102830"/>
            <a:ext cx="251081" cy="621715"/>
          </a:xfrm>
          <a:prstGeom prst="straightConnector1">
            <a:avLst/>
          </a:prstGeom>
          <a:ln w="25400">
            <a:solidFill>
              <a:schemeClr val="accent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52">
            <a:extLst>
              <a:ext uri="{FF2B5EF4-FFF2-40B4-BE49-F238E27FC236}">
                <a16:creationId xmlns:a16="http://schemas.microsoft.com/office/drawing/2014/main" id="{58D81D39-61A2-6170-3E9C-10BF6E7D7260}"/>
              </a:ext>
            </a:extLst>
          </p:cNvPr>
          <p:cNvSpPr/>
          <p:nvPr/>
        </p:nvSpPr>
        <p:spPr>
          <a:xfrm>
            <a:off x="8166271" y="401523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BE3AF2B6-614B-D476-0656-CE1AA47ABD60}"/>
              </a:ext>
            </a:extLst>
          </p:cNvPr>
          <p:cNvSpPr/>
          <p:nvPr/>
        </p:nvSpPr>
        <p:spPr>
          <a:xfrm>
            <a:off x="9021289" y="380181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/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N" altLang="zh-CN" sz="2400" dirty="0"/>
              </a:p>
            </p:txBody>
          </p:sp>
        </mc:Choice>
        <mc:Fallback xmlns="">
          <p:sp>
            <p:nvSpPr>
              <p:cNvPr id="69" name="TextBox 57">
                <a:extLst>
                  <a:ext uri="{FF2B5EF4-FFF2-40B4-BE49-F238E27FC236}">
                    <a16:creationId xmlns:a16="http://schemas.microsoft.com/office/drawing/2014/main" id="{2C5799B1-BC2A-CB24-0202-311B3F9C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480" y="3859174"/>
                <a:ext cx="486013" cy="384657"/>
              </a:xfrm>
              <a:prstGeom prst="rect">
                <a:avLst/>
              </a:prstGeom>
              <a:blipFill>
                <a:blip r:embed="rId8"/>
                <a:stretch>
                  <a:fillRect l="-16456" t="-3175" r="-2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58">
            <a:extLst>
              <a:ext uri="{FF2B5EF4-FFF2-40B4-BE49-F238E27FC236}">
                <a16:creationId xmlns:a16="http://schemas.microsoft.com/office/drawing/2014/main" id="{478AB229-5C2F-C28D-64C2-AF9A7FEA6694}"/>
              </a:ext>
            </a:extLst>
          </p:cNvPr>
          <p:cNvSpPr/>
          <p:nvPr/>
        </p:nvSpPr>
        <p:spPr>
          <a:xfrm>
            <a:off x="7657941" y="4852300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p:cxnSp>
        <p:nvCxnSpPr>
          <p:cNvPr id="71" name="Straight Arrow Connector 59">
            <a:extLst>
              <a:ext uri="{FF2B5EF4-FFF2-40B4-BE49-F238E27FC236}">
                <a16:creationId xmlns:a16="http://schemas.microsoft.com/office/drawing/2014/main" id="{E0990231-E969-DA95-B079-6407250CC8B0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9614193" y="3713113"/>
            <a:ext cx="456398" cy="2286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0">
            <a:extLst>
              <a:ext uri="{FF2B5EF4-FFF2-40B4-BE49-F238E27FC236}">
                <a16:creationId xmlns:a16="http://schemas.microsoft.com/office/drawing/2014/main" id="{1720819E-CD26-3DA0-5272-915C1919D4D8}"/>
              </a:ext>
            </a:extLst>
          </p:cNvPr>
          <p:cNvCxnSpPr>
            <a:cxnSpLocks/>
          </p:cNvCxnSpPr>
          <p:nvPr/>
        </p:nvCxnSpPr>
        <p:spPr>
          <a:xfrm flipH="1">
            <a:off x="8721664" y="3944052"/>
            <a:ext cx="325622" cy="2140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1">
            <a:extLst>
              <a:ext uri="{FF2B5EF4-FFF2-40B4-BE49-F238E27FC236}">
                <a16:creationId xmlns:a16="http://schemas.microsoft.com/office/drawing/2014/main" id="{D2F0520B-0200-2B0E-6511-BB2E7AE9D017}"/>
              </a:ext>
            </a:extLst>
          </p:cNvPr>
          <p:cNvSpPr/>
          <p:nvPr/>
        </p:nvSpPr>
        <p:spPr>
          <a:xfrm>
            <a:off x="8654039" y="406011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8F0E72D6-F49E-04FB-4DF2-4F0A1A0D0D1E}"/>
              </a:ext>
            </a:extLst>
          </p:cNvPr>
          <p:cNvSpPr/>
          <p:nvPr/>
        </p:nvSpPr>
        <p:spPr>
          <a:xfrm>
            <a:off x="9531850" y="364083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5" name="Straight Arrow Connector 76">
            <a:extLst>
              <a:ext uri="{FF2B5EF4-FFF2-40B4-BE49-F238E27FC236}">
                <a16:creationId xmlns:a16="http://schemas.microsoft.com/office/drawing/2014/main" id="{E0DC4AC0-2DC2-849C-7460-1688D80179E2}"/>
              </a:ext>
            </a:extLst>
          </p:cNvPr>
          <p:cNvCxnSpPr>
            <a:cxnSpLocks/>
          </p:cNvCxnSpPr>
          <p:nvPr/>
        </p:nvCxnSpPr>
        <p:spPr>
          <a:xfrm flipH="1" flipV="1">
            <a:off x="10134202" y="3693643"/>
            <a:ext cx="437671" cy="436257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/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6" name="TextBox 77">
                <a:extLst>
                  <a:ext uri="{FF2B5EF4-FFF2-40B4-BE49-F238E27FC236}">
                    <a16:creationId xmlns:a16="http://schemas.microsoft.com/office/drawing/2014/main" id="{FE5B0671-1091-863E-F3A5-434ACE25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35" y="3322429"/>
                <a:ext cx="2876349" cy="307777"/>
              </a:xfrm>
              <a:prstGeom prst="rect">
                <a:avLst/>
              </a:prstGeom>
              <a:blipFill>
                <a:blip r:embed="rId9"/>
                <a:stretch>
                  <a:fillRect l="-2331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/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8">
                <a:extLst>
                  <a:ext uri="{FF2B5EF4-FFF2-40B4-BE49-F238E27FC236}">
                    <a16:creationId xmlns:a16="http://schemas.microsoft.com/office/drawing/2014/main" id="{A243E1CB-F021-79DB-6E62-ED622B491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98" y="3661044"/>
                <a:ext cx="4630277" cy="400110"/>
              </a:xfrm>
              <a:prstGeom prst="rect">
                <a:avLst/>
              </a:prstGeom>
              <a:blipFill>
                <a:blip r:embed="rId10"/>
                <a:stretch>
                  <a:fillRect l="-1449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8A92AE5A-11DF-DCAA-5206-E0880B38D2C1}"/>
              </a:ext>
            </a:extLst>
          </p:cNvPr>
          <p:cNvSpPr txBox="1">
            <a:spLocks/>
          </p:cNvSpPr>
          <p:nvPr/>
        </p:nvSpPr>
        <p:spPr>
          <a:xfrm>
            <a:off x="570232" y="2717651"/>
            <a:ext cx="2545146" cy="30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Gradient Descent:</a:t>
            </a:r>
            <a:endParaRPr lang="en-CN" sz="2400" dirty="0"/>
          </a:p>
        </p:txBody>
      </p:sp>
      <p:cxnSp>
        <p:nvCxnSpPr>
          <p:cNvPr id="79" name="Straight Arrow Connector 80">
            <a:extLst>
              <a:ext uri="{FF2B5EF4-FFF2-40B4-BE49-F238E27FC236}">
                <a16:creationId xmlns:a16="http://schemas.microsoft.com/office/drawing/2014/main" id="{80B7BB29-A84B-366D-2701-00A86B4272DB}"/>
              </a:ext>
            </a:extLst>
          </p:cNvPr>
          <p:cNvCxnSpPr>
            <a:cxnSpLocks/>
          </p:cNvCxnSpPr>
          <p:nvPr/>
        </p:nvCxnSpPr>
        <p:spPr>
          <a:xfrm flipH="1">
            <a:off x="10077989" y="3342526"/>
            <a:ext cx="846590" cy="42212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56">
            <a:extLst>
              <a:ext uri="{FF2B5EF4-FFF2-40B4-BE49-F238E27FC236}">
                <a16:creationId xmlns:a16="http://schemas.microsoft.com/office/drawing/2014/main" id="{1CEAA103-53E7-526C-14A4-97098B1D9DEF}"/>
              </a:ext>
            </a:extLst>
          </p:cNvPr>
          <p:cNvSpPr/>
          <p:nvPr/>
        </p:nvSpPr>
        <p:spPr>
          <a:xfrm>
            <a:off x="10070591" y="36214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Multiply 9">
            <a:extLst>
              <a:ext uri="{FF2B5EF4-FFF2-40B4-BE49-F238E27FC236}">
                <a16:creationId xmlns:a16="http://schemas.microsoft.com/office/drawing/2014/main" id="{FB93004F-E850-DC67-27C4-15F1DA319C4B}"/>
              </a:ext>
            </a:extLst>
          </p:cNvPr>
          <p:cNvSpPr/>
          <p:nvPr/>
        </p:nvSpPr>
        <p:spPr>
          <a:xfrm>
            <a:off x="10510909" y="3176714"/>
            <a:ext cx="481263" cy="500513"/>
          </a:xfrm>
          <a:prstGeom prst="mathMultiply">
            <a:avLst>
              <a:gd name="adj1" fmla="val 7520"/>
            </a:avLst>
          </a:prstGeom>
          <a:solidFill>
            <a:srgbClr val="FF0000"/>
          </a:solidFill>
          <a:ln>
            <a:solidFill>
              <a:srgbClr val="95030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The step size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must be adjusted to ensure that no collision happens on the way.  To find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, we need collision tests.</a:t>
                </a:r>
                <a:endParaRPr lang="en-CN" sz="2000" dirty="0"/>
              </a:p>
            </p:txBody>
          </p:sp>
        </mc:Choice>
        <mc:Fallback xmlns=""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2D05D98B-2A1F-9500-D705-CEEC76ADD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8" y="5350396"/>
                <a:ext cx="6342314" cy="648864"/>
              </a:xfrm>
              <a:prstGeom prst="rect">
                <a:avLst/>
              </a:prstGeom>
              <a:blipFill>
                <a:blip r:embed="rId11"/>
                <a:stretch>
                  <a:fillRect l="-1058" t="-31132" b="-3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34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Background – Position Based Dynamics</a:t>
            </a:r>
            <a:endParaRPr lang="en-CN" b="1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FED2B86-CF11-D7FD-448C-E9958C6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6A6FC2-5693-43B7-A705-319583A8DC82}"/>
              </a:ext>
            </a:extLst>
          </p:cNvPr>
          <p:cNvSpPr txBox="1">
            <a:spLocks/>
          </p:cNvSpPr>
          <p:nvPr/>
        </p:nvSpPr>
        <p:spPr>
          <a:xfrm>
            <a:off x="7288325" y="2053290"/>
            <a:ext cx="4237209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AEE8ACA0-5E7B-01E0-64E0-2D98D5CCDB74}"/>
              </a:ext>
            </a:extLst>
          </p:cNvPr>
          <p:cNvSpPr/>
          <p:nvPr/>
        </p:nvSpPr>
        <p:spPr>
          <a:xfrm>
            <a:off x="8303360" y="2084216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/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42">
                <a:extLst>
                  <a:ext uri="{FF2B5EF4-FFF2-40B4-BE49-F238E27FC236}">
                    <a16:creationId xmlns:a16="http://schemas.microsoft.com/office/drawing/2014/main" id="{D35CD3A2-0475-3D15-7B50-46F718206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565751"/>
                <a:ext cx="3563796" cy="400110"/>
              </a:xfrm>
              <a:prstGeom prst="rect">
                <a:avLst/>
              </a:prstGeom>
              <a:blipFill>
                <a:blip r:embed="rId3"/>
                <a:stretch>
                  <a:fillRect l="-1884" t="-9091" r="-205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/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0" name="Rectangle 43">
                <a:extLst>
                  <a:ext uri="{FF2B5EF4-FFF2-40B4-BE49-F238E27FC236}">
                    <a16:creationId xmlns:a16="http://schemas.microsoft.com/office/drawing/2014/main" id="{62B555B1-C5CF-4B61-0855-05F3D53DF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091715"/>
                <a:ext cx="3303518" cy="407099"/>
              </a:xfrm>
              <a:prstGeom prst="rect">
                <a:avLst/>
              </a:prstGeom>
              <a:blipFill>
                <a:blip r:embed="rId4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/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2" name="Rectangle 44">
                <a:extLst>
                  <a:ext uri="{FF2B5EF4-FFF2-40B4-BE49-F238E27FC236}">
                    <a16:creationId xmlns:a16="http://schemas.microsoft.com/office/drawing/2014/main" id="{F482D6B0-75A8-4410-6B69-6D1A8A2BE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28" y="3348883"/>
                <a:ext cx="3894699" cy="407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/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3" name="Rectangle 45">
                <a:extLst>
                  <a:ext uri="{FF2B5EF4-FFF2-40B4-BE49-F238E27FC236}">
                    <a16:creationId xmlns:a16="http://schemas.microsoft.com/office/drawing/2014/main" id="{11D49740-12B1-2E4B-D2D4-5297BBAB9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985731"/>
                <a:ext cx="3303518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6">
            <a:extLst>
              <a:ext uri="{FF2B5EF4-FFF2-40B4-BE49-F238E27FC236}">
                <a16:creationId xmlns:a16="http://schemas.microsoft.com/office/drawing/2014/main" id="{189F3F02-D649-4DA6-5C75-8E8D5D5932F0}"/>
              </a:ext>
            </a:extLst>
          </p:cNvPr>
          <p:cNvSpPr/>
          <p:nvPr/>
        </p:nvSpPr>
        <p:spPr>
          <a:xfrm>
            <a:off x="7630836" y="3683655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/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5" name="Rectangle 47">
                <a:extLst>
                  <a:ext uri="{FF2B5EF4-FFF2-40B4-BE49-F238E27FC236}">
                    <a16:creationId xmlns:a16="http://schemas.microsoft.com/office/drawing/2014/main" id="{228BE857-85A4-528C-DB01-0137F944C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461856"/>
                <a:ext cx="3894698" cy="407099"/>
              </a:xfrm>
              <a:prstGeom prst="rect">
                <a:avLst/>
              </a:prstGeom>
              <a:blipFill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/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6" name="Rectangle 48">
                <a:extLst>
                  <a:ext uri="{FF2B5EF4-FFF2-40B4-BE49-F238E27FC236}">
                    <a16:creationId xmlns:a16="http://schemas.microsoft.com/office/drawing/2014/main" id="{BD10A1F1-75F3-3933-158B-728BC6EB6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854887"/>
                <a:ext cx="3004482" cy="407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812FCD-40A3-4BF8-F28A-D78DB3AF9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6" y="1924962"/>
            <a:ext cx="6517313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stiffness behavior, i.e., how tightly constraints are enforced, is subject to non-physical factors.</a:t>
            </a:r>
          </a:p>
          <a:p>
            <a:pPr lvl="1"/>
            <a:r>
              <a:rPr lang="en-US" sz="2000" dirty="0">
                <a:latin typeface="+mj-lt"/>
              </a:rPr>
              <a:t>The number of iterations</a:t>
            </a:r>
          </a:p>
          <a:p>
            <a:pPr lvl="1"/>
            <a:r>
              <a:rPr lang="en-US" sz="2000" dirty="0">
                <a:latin typeface="+mj-lt"/>
              </a:rPr>
              <a:t>The mesh resolution</a:t>
            </a:r>
          </a:p>
          <a:p>
            <a:pPr lvl="1"/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velocity update following projection is important to dynamic effects.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This method is applicable to other constraints as well, including triangle constraints, volume constraints, and collision constraints.  </a:t>
            </a:r>
          </a:p>
          <a:p>
            <a:pPr lvl="1"/>
            <a:r>
              <a:rPr lang="en-US" sz="2000" dirty="0">
                <a:latin typeface="+mj-lt"/>
              </a:rPr>
              <a:t>To implement these constraints, simply define their projection functions.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51C236-4220-3906-F291-F5FA988FB7F0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Position based dynamics (PBD) is based on the projection function.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5624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Impact Zone Optimization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Given the calculated next state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, we want to update it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CN" altLang="zh-CN" sz="2400" dirty="0"/>
                  <a:t>, such that the path from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to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</a:t>
                </a:r>
                <a:r>
                  <a:rPr lang="en-CN" altLang="zh-CN" sz="2400" dirty="0"/>
                  <a:t>is intersection-free.</a:t>
                </a:r>
                <a:endParaRPr lang="en-US" altLang="zh-CN" sz="2400" dirty="0"/>
              </a:p>
              <a:p>
                <a:endParaRPr lang="en-CN" altLang="zh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3"/>
                <a:stretch>
                  <a:fillRect l="-844" t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2EC22C4-5323-3EFE-F34B-1A0F964E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3" name="Freeform 80">
            <a:extLst>
              <a:ext uri="{FF2B5EF4-FFF2-40B4-BE49-F238E27FC236}">
                <a16:creationId xmlns:a16="http://schemas.microsoft.com/office/drawing/2014/main" id="{6CD0FD03-2678-8812-8BD0-9790802885C5}"/>
              </a:ext>
            </a:extLst>
          </p:cNvPr>
          <p:cNvSpPr/>
          <p:nvPr/>
        </p:nvSpPr>
        <p:spPr>
          <a:xfrm>
            <a:off x="6677713" y="3647083"/>
            <a:ext cx="5179124" cy="2267409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Freeform 81">
            <a:extLst>
              <a:ext uri="{FF2B5EF4-FFF2-40B4-BE49-F238E27FC236}">
                <a16:creationId xmlns:a16="http://schemas.microsoft.com/office/drawing/2014/main" id="{7DD299B2-4ED2-77C5-F00D-44D0B20D3687}"/>
              </a:ext>
            </a:extLst>
          </p:cNvPr>
          <p:cNvSpPr/>
          <p:nvPr/>
        </p:nvSpPr>
        <p:spPr>
          <a:xfrm>
            <a:off x="6677713" y="3470926"/>
            <a:ext cx="5179124" cy="677950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109">
            <a:extLst>
              <a:ext uri="{FF2B5EF4-FFF2-40B4-BE49-F238E27FC236}">
                <a16:creationId xmlns:a16="http://schemas.microsoft.com/office/drawing/2014/main" id="{39AC5647-3742-7520-7771-BDBDD53CEEBC}"/>
              </a:ext>
            </a:extLst>
          </p:cNvPr>
          <p:cNvSpPr/>
          <p:nvPr/>
        </p:nvSpPr>
        <p:spPr>
          <a:xfrm>
            <a:off x="6677713" y="4845783"/>
            <a:ext cx="1924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000" dirty="0">
                <a:solidFill>
                  <a:schemeClr val="tx2"/>
                </a:solidFill>
                <a:latin typeface="+mj-lt"/>
              </a:rPr>
              <a:t>intersection-free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/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TextBox 113">
                <a:extLst>
                  <a:ext uri="{FF2B5EF4-FFF2-40B4-BE49-F238E27FC236}">
                    <a16:creationId xmlns:a16="http://schemas.microsoft.com/office/drawing/2014/main" id="{BF5BF022-5E19-DF07-3A2C-59921A43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041" y="4244355"/>
                <a:ext cx="486013" cy="385105"/>
              </a:xfrm>
              <a:prstGeom prst="rect">
                <a:avLst/>
              </a:prstGeom>
              <a:blipFill>
                <a:blip r:embed="rId4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115">
            <a:extLst>
              <a:ext uri="{FF2B5EF4-FFF2-40B4-BE49-F238E27FC236}">
                <a16:creationId xmlns:a16="http://schemas.microsoft.com/office/drawing/2014/main" id="{FDB28D8D-5137-9486-487C-64E3E44CA50A}"/>
              </a:ext>
            </a:extLst>
          </p:cNvPr>
          <p:cNvCxnSpPr>
            <a:cxnSpLocks/>
          </p:cNvCxnSpPr>
          <p:nvPr/>
        </p:nvCxnSpPr>
        <p:spPr>
          <a:xfrm flipH="1">
            <a:off x="10252143" y="2421524"/>
            <a:ext cx="269460" cy="45205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6">
            <a:extLst>
              <a:ext uri="{FF2B5EF4-FFF2-40B4-BE49-F238E27FC236}">
                <a16:creationId xmlns:a16="http://schemas.microsoft.com/office/drawing/2014/main" id="{B6D74E9D-D9C6-364C-EBDF-E5D6E3A15FCD}"/>
              </a:ext>
            </a:extLst>
          </p:cNvPr>
          <p:cNvSpPr/>
          <p:nvPr/>
        </p:nvSpPr>
        <p:spPr>
          <a:xfrm>
            <a:off x="10454632" y="224718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8" name="Oval 117">
            <a:extLst>
              <a:ext uri="{FF2B5EF4-FFF2-40B4-BE49-F238E27FC236}">
                <a16:creationId xmlns:a16="http://schemas.microsoft.com/office/drawing/2014/main" id="{4A23D3FB-B870-2986-D62D-410E022ECDF5}"/>
              </a:ext>
            </a:extLst>
          </p:cNvPr>
          <p:cNvSpPr/>
          <p:nvPr/>
        </p:nvSpPr>
        <p:spPr>
          <a:xfrm>
            <a:off x="10521603" y="364894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/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0" name="TextBox 119">
                <a:extLst>
                  <a:ext uri="{FF2B5EF4-FFF2-40B4-BE49-F238E27FC236}">
                    <a16:creationId xmlns:a16="http://schemas.microsoft.com/office/drawing/2014/main" id="{ED7E5589-42AF-F4F1-229D-AE890C51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276" y="3803227"/>
                <a:ext cx="486013" cy="385105"/>
              </a:xfrm>
              <a:prstGeom prst="rect">
                <a:avLst/>
              </a:prstGeom>
              <a:blipFill>
                <a:blip r:embed="rId5"/>
                <a:stretch>
                  <a:fillRect l="-15000" t="-4762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124">
            <a:extLst>
              <a:ext uri="{FF2B5EF4-FFF2-40B4-BE49-F238E27FC236}">
                <a16:creationId xmlns:a16="http://schemas.microsoft.com/office/drawing/2014/main" id="{90D55116-C710-7381-5C1D-5E185D3C006A}"/>
              </a:ext>
            </a:extLst>
          </p:cNvPr>
          <p:cNvCxnSpPr>
            <a:cxnSpLocks/>
          </p:cNvCxnSpPr>
          <p:nvPr/>
        </p:nvCxnSpPr>
        <p:spPr>
          <a:xfrm flipH="1">
            <a:off x="10663379" y="3208336"/>
            <a:ext cx="309680" cy="4523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5">
            <a:extLst>
              <a:ext uri="{FF2B5EF4-FFF2-40B4-BE49-F238E27FC236}">
                <a16:creationId xmlns:a16="http://schemas.microsoft.com/office/drawing/2014/main" id="{3C59F978-E816-5AEB-313E-EB3961DA5299}"/>
              </a:ext>
            </a:extLst>
          </p:cNvPr>
          <p:cNvCxnSpPr>
            <a:cxnSpLocks/>
          </p:cNvCxnSpPr>
          <p:nvPr/>
        </p:nvCxnSpPr>
        <p:spPr>
          <a:xfrm flipH="1" flipV="1">
            <a:off x="10246706" y="2892002"/>
            <a:ext cx="626966" cy="2793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6">
            <a:extLst>
              <a:ext uri="{FF2B5EF4-FFF2-40B4-BE49-F238E27FC236}">
                <a16:creationId xmlns:a16="http://schemas.microsoft.com/office/drawing/2014/main" id="{02CC6274-4CBA-DA0B-CA3B-9F81620D58FE}"/>
              </a:ext>
            </a:extLst>
          </p:cNvPr>
          <p:cNvSpPr/>
          <p:nvPr/>
        </p:nvSpPr>
        <p:spPr>
          <a:xfrm>
            <a:off x="7258666" y="40552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128">
            <a:extLst>
              <a:ext uri="{FF2B5EF4-FFF2-40B4-BE49-F238E27FC236}">
                <a16:creationId xmlns:a16="http://schemas.microsoft.com/office/drawing/2014/main" id="{AF5B63FA-971D-CC8D-2F58-8DE97CF40D69}"/>
              </a:ext>
            </a:extLst>
          </p:cNvPr>
          <p:cNvSpPr/>
          <p:nvPr/>
        </p:nvSpPr>
        <p:spPr>
          <a:xfrm>
            <a:off x="10160499" y="28067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Oval 130">
            <a:extLst>
              <a:ext uri="{FF2B5EF4-FFF2-40B4-BE49-F238E27FC236}">
                <a16:creationId xmlns:a16="http://schemas.microsoft.com/office/drawing/2014/main" id="{58CAF69F-6FB2-5555-57B9-8B785A91FCCD}"/>
              </a:ext>
            </a:extLst>
          </p:cNvPr>
          <p:cNvSpPr/>
          <p:nvPr/>
        </p:nvSpPr>
        <p:spPr>
          <a:xfrm>
            <a:off x="10873672" y="312232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/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94C57841-EF28-97E0-DBEC-DADBE667E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12" y="2977833"/>
                <a:ext cx="486013" cy="384657"/>
              </a:xfrm>
              <a:prstGeom prst="rect">
                <a:avLst/>
              </a:prstGeom>
              <a:blipFill>
                <a:blip r:embed="rId6"/>
                <a:stretch>
                  <a:fillRect l="-16250" t="-4688" r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goal of impact zone optimization is to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 until it becomes intersection-free.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59A47011-BA6A-480B-D583-448720A3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6" y="1705310"/>
                <a:ext cx="6236414" cy="1325562"/>
              </a:xfrm>
              <a:prstGeom prst="rect">
                <a:avLst/>
              </a:prstGeom>
              <a:blipFill>
                <a:blip r:embed="rId7"/>
                <a:stretch>
                  <a:fillRect l="-1466" b="-1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/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0" name="TextBox 89">
                <a:extLst>
                  <a:ext uri="{FF2B5EF4-FFF2-40B4-BE49-F238E27FC236}">
                    <a16:creationId xmlns:a16="http://schemas.microsoft.com/office/drawing/2014/main" id="{449A39C3-1FAC-9DE0-11C1-2CBFFA15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91" y="1992123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l="-16250" r="-3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B88B31D6-3A89-4AE9-B9C4-AB221E8E288A}"/>
              </a:ext>
            </a:extLst>
          </p:cNvPr>
          <p:cNvSpPr txBox="1">
            <a:spLocks/>
          </p:cNvSpPr>
          <p:nvPr/>
        </p:nvSpPr>
        <p:spPr>
          <a:xfrm>
            <a:off x="678087" y="3048067"/>
            <a:ext cx="4169862" cy="320869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58560F44-F4B2-1099-5F8F-3B6D84E4B834}"/>
              </a:ext>
            </a:extLst>
          </p:cNvPr>
          <p:cNvSpPr/>
          <p:nvPr/>
        </p:nvSpPr>
        <p:spPr>
          <a:xfrm>
            <a:off x="1693121" y="3078993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A PBD </a:t>
            </a:r>
            <a:r>
              <a:rPr lang="en-US" sz="2400" dirty="0">
                <a:latin typeface="+mj-lt"/>
              </a:rPr>
              <a:t>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/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42561979-B6AC-C5E7-7345-C1B0EE3A6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560528"/>
                <a:ext cx="3563796" cy="400110"/>
              </a:xfrm>
              <a:prstGeom prst="rect">
                <a:avLst/>
              </a:prstGeom>
              <a:blipFill>
                <a:blip r:embed="rId9"/>
                <a:stretch>
                  <a:fillRect l="-1709" t="-7576" r="-1880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/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3" name="Rectangle 43">
                <a:extLst>
                  <a:ext uri="{FF2B5EF4-FFF2-40B4-BE49-F238E27FC236}">
                    <a16:creationId xmlns:a16="http://schemas.microsoft.com/office/drawing/2014/main" id="{8EA18313-ECFB-3141-4021-E54805C6C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086492"/>
                <a:ext cx="3303518" cy="407099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/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4" name="Rectangle 44">
                <a:extLst>
                  <a:ext uri="{FF2B5EF4-FFF2-40B4-BE49-F238E27FC236}">
                    <a16:creationId xmlns:a16="http://schemas.microsoft.com/office/drawing/2014/main" id="{BE2DDA2D-87F7-F7EE-FE63-90F9884E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38" y="4398531"/>
                <a:ext cx="3894699" cy="4070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/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5" name="Rectangle 45">
                <a:extLst>
                  <a:ext uri="{FF2B5EF4-FFF2-40B4-BE49-F238E27FC236}">
                    <a16:creationId xmlns:a16="http://schemas.microsoft.com/office/drawing/2014/main" id="{0EEB5916-30E8-5FAD-519D-6DDF24013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3980508"/>
                <a:ext cx="3303518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6">
            <a:extLst>
              <a:ext uri="{FF2B5EF4-FFF2-40B4-BE49-F238E27FC236}">
                <a16:creationId xmlns:a16="http://schemas.microsoft.com/office/drawing/2014/main" id="{592305C8-9845-E3DA-0336-55D6F528DDE4}"/>
              </a:ext>
            </a:extLst>
          </p:cNvPr>
          <p:cNvSpPr/>
          <p:nvPr/>
        </p:nvSpPr>
        <p:spPr>
          <a:xfrm>
            <a:off x="1020597" y="4678432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</a:t>
            </a:r>
            <a:r>
              <a:rPr lang="en-US" sz="2000">
                <a:latin typeface="+mj-lt"/>
              </a:rPr>
              <a:t>Now PBD </a:t>
            </a:r>
            <a:r>
              <a:rPr lang="en-US" sz="2000" dirty="0">
                <a:latin typeface="+mj-lt"/>
              </a:rPr>
              <a:t>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/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7" name="Rectangle 47">
                <a:extLst>
                  <a:ext uri="{FF2B5EF4-FFF2-40B4-BE49-F238E27FC236}">
                    <a16:creationId xmlns:a16="http://schemas.microsoft.com/office/drawing/2014/main" id="{A6571E88-680E-3F13-9A1E-2C407409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6" y="5456633"/>
                <a:ext cx="3952095" cy="407099"/>
              </a:xfrm>
              <a:prstGeom prst="rect">
                <a:avLst/>
              </a:prstGeom>
              <a:blipFill>
                <a:blip r:embed="rId13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/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59" name="Rectangle 48">
                <a:extLst>
                  <a:ext uri="{FF2B5EF4-FFF2-40B4-BE49-F238E27FC236}">
                    <a16:creationId xmlns:a16="http://schemas.microsoft.com/office/drawing/2014/main" id="{A9A84068-60E6-2E29-9796-2D9ECFFBA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7" y="5849664"/>
                <a:ext cx="3004482" cy="4070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86034C3-8354-EE19-BE08-939E4EB05EE7}"/>
              </a:ext>
            </a:extLst>
          </p:cNvPr>
          <p:cNvCxnSpPr/>
          <p:nvPr/>
        </p:nvCxnSpPr>
        <p:spPr>
          <a:xfrm>
            <a:off x="3037303" y="5078542"/>
            <a:ext cx="1935389" cy="0"/>
          </a:xfrm>
          <a:prstGeom prst="line">
            <a:avLst/>
          </a:prstGeom>
          <a:ln w="38100">
            <a:prstDash val="lg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F7F9986-858B-9386-E5DB-3429FCAB8138}"/>
              </a:ext>
            </a:extLst>
          </p:cNvPr>
          <p:cNvSpPr txBox="1"/>
          <p:nvPr/>
        </p:nvSpPr>
        <p:spPr>
          <a:xfrm>
            <a:off x="5088288" y="4755376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Collision </a:t>
            </a:r>
          </a:p>
          <a:p>
            <a:r>
              <a:rPr lang="en-US" altLang="zh-CN" dirty="0"/>
              <a:t>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64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</TotalTime>
  <Words>1381</Words>
  <Application>Microsoft Office PowerPoint</Application>
  <PresentationFormat>宽屏</PresentationFormat>
  <Paragraphs>287</Paragraphs>
  <Slides>22</Slides>
  <Notes>22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Collision Response</vt:lpstr>
      <vt:lpstr>Outline Today</vt:lpstr>
      <vt:lpstr>Outline Today</vt:lpstr>
      <vt:lpstr>Background – Implicit Simulation</vt:lpstr>
      <vt:lpstr>Interior Point Method</vt:lpstr>
      <vt:lpstr>Log-Barrier Interior Point Method</vt:lpstr>
      <vt:lpstr>Log-Barrier Interior Point Method</vt:lpstr>
      <vt:lpstr>Background – Position Based Dynamics</vt:lpstr>
      <vt:lpstr>Impact Zone Optimization</vt:lpstr>
      <vt:lpstr>Impact Zone Optimization</vt:lpstr>
      <vt:lpstr>Impact Zone Optimization</vt:lpstr>
      <vt:lpstr>Impact Zone Optimization</vt:lpstr>
      <vt:lpstr>Pros and Cons</vt:lpstr>
      <vt:lpstr>Rigid Impact Zones</vt:lpstr>
      <vt:lpstr>Outline Today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Intersection Elimination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Simulation</dc:title>
  <dc:creator>T161232</dc:creator>
  <cp:lastModifiedBy>廖 承业</cp:lastModifiedBy>
  <cp:revision>61</cp:revision>
  <dcterms:created xsi:type="dcterms:W3CDTF">2022-07-20T08:41:01Z</dcterms:created>
  <dcterms:modified xsi:type="dcterms:W3CDTF">2023-05-22T05:35:49Z</dcterms:modified>
</cp:coreProperties>
</file>